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Bold Ink" panose="020B0604020202020204" charset="-128"/>
      <p:regular r:id="rId18"/>
    </p:embeddedFont>
    <p:embeddedFont>
      <p:font typeface="Akzidenz-Grotesk" panose="020B0604020202020204" charset="0"/>
      <p:regular r:id="rId19"/>
    </p:embeddedFont>
    <p:embeddedFont>
      <p:font typeface="Cormorant Garamond Bold Italics" panose="020B0604020202020204" charset="0"/>
      <p:regular r:id="rId20"/>
    </p:embeddedFont>
    <p:embeddedFont>
      <p:font typeface="Quicksand" panose="020B0604020202020204" charset="0"/>
      <p:regular r:id="rId21"/>
    </p:embeddedFont>
    <p:embeddedFont>
      <p:font typeface="Quicksand Bold" panose="020B0604020202020204" charset="0"/>
      <p:regular r:id="rId22"/>
    </p:embeddedFont>
    <p:embeddedFont>
      <p:font typeface="Quicksand Semi-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7" d="100"/>
          <a:sy n="47" d="100"/>
        </p:scale>
        <p:origin x="500" y="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sv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hyperlink" Target="https://www.bournemouthecho.co.uk/news/18477113.jp-morgan-build-canopy-solar-panels-bournemouth-car-park/"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www.bt.com/about/digital-impact-and-sustainability/tackling-climate-change" TargetMode="External"/><Relationship Id="rId5" Type="http://schemas.openxmlformats.org/officeDocument/2006/relationships/hyperlink" Target="https://www.bt.com/about/digital-impact-and-sustainability#sustainable" TargetMode="External"/><Relationship Id="rId4" Type="http://schemas.openxmlformats.org/officeDocument/2006/relationships/hyperlink" Target="https://report-2023.global-tipping-points.org/section1/1-earth-system-tipping-point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43764" y="1957778"/>
            <a:ext cx="16229942" cy="3185722"/>
          </a:xfrm>
          <a:prstGeom prst="rect">
            <a:avLst/>
          </a:prstGeom>
        </p:spPr>
        <p:txBody>
          <a:bodyPr lIns="0" tIns="0" rIns="0" bIns="0" rtlCol="0" anchor="t">
            <a:spAutoFit/>
          </a:bodyPr>
          <a:lstStyle/>
          <a:p>
            <a:pPr marL="0" lvl="0" indent="0" algn="ctr">
              <a:lnSpc>
                <a:spcPts val="26009"/>
              </a:lnSpc>
              <a:spcBef>
                <a:spcPct val="0"/>
              </a:spcBef>
            </a:pPr>
            <a:r>
              <a:rPr lang="en-US" sz="18577" b="1" i="1">
                <a:solidFill>
                  <a:srgbClr val="0F4662"/>
                </a:solidFill>
                <a:latin typeface="Cormorant Garamond Bold Italics"/>
                <a:ea typeface="Cormorant Garamond Bold Italics"/>
                <a:cs typeface="Cormorant Garamond Bold Italics"/>
                <a:sym typeface="Cormorant Garamond Bold Italics"/>
              </a:rPr>
              <a:t>Fantastic Five​</a:t>
            </a:r>
          </a:p>
        </p:txBody>
      </p:sp>
      <p:sp>
        <p:nvSpPr>
          <p:cNvPr id="3" name="AutoShape 3"/>
          <p:cNvSpPr/>
          <p:nvPr/>
        </p:nvSpPr>
        <p:spPr>
          <a:xfrm>
            <a:off x="9158735" y="990600"/>
            <a:ext cx="8114971" cy="0"/>
          </a:xfrm>
          <a:prstGeom prst="line">
            <a:avLst/>
          </a:prstGeom>
          <a:ln w="76200" cap="flat">
            <a:solidFill>
              <a:srgbClr val="0F4662"/>
            </a:solidFill>
            <a:prstDash val="solid"/>
            <a:headEnd type="none" w="sm" len="sm"/>
            <a:tailEnd type="none" w="sm" len="sm"/>
          </a:ln>
        </p:spPr>
        <p:txBody>
          <a:bodyPr/>
          <a:lstStyle/>
          <a:p>
            <a:endParaRPr lang="en-GB"/>
          </a:p>
        </p:txBody>
      </p:sp>
      <p:sp>
        <p:nvSpPr>
          <p:cNvPr id="4" name="AutoShape 4"/>
          <p:cNvSpPr/>
          <p:nvPr/>
        </p:nvSpPr>
        <p:spPr>
          <a:xfrm>
            <a:off x="1043764" y="9296400"/>
            <a:ext cx="8114971" cy="0"/>
          </a:xfrm>
          <a:prstGeom prst="line">
            <a:avLst/>
          </a:prstGeom>
          <a:ln w="76200" cap="flat">
            <a:solidFill>
              <a:srgbClr val="0F4662"/>
            </a:solidFill>
            <a:prstDash val="solid"/>
            <a:headEnd type="none" w="sm" len="sm"/>
            <a:tailEnd type="none" w="sm" len="sm"/>
          </a:ln>
        </p:spPr>
        <p:txBody>
          <a:bodyPr/>
          <a:lstStyle/>
          <a:p>
            <a:endParaRPr lang="en-GB"/>
          </a:p>
        </p:txBody>
      </p:sp>
      <p:sp>
        <p:nvSpPr>
          <p:cNvPr id="5" name="Freeform 5"/>
          <p:cNvSpPr/>
          <p:nvPr/>
        </p:nvSpPr>
        <p:spPr>
          <a:xfrm>
            <a:off x="9618706" y="90374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6" name="TextBox 6"/>
          <p:cNvSpPr txBox="1"/>
          <p:nvPr/>
        </p:nvSpPr>
        <p:spPr>
          <a:xfrm>
            <a:off x="640436" y="5048250"/>
            <a:ext cx="17036598" cy="3034309"/>
          </a:xfrm>
          <a:prstGeom prst="rect">
            <a:avLst/>
          </a:prstGeom>
        </p:spPr>
        <p:txBody>
          <a:bodyPr lIns="0" tIns="0" rIns="0" bIns="0" rtlCol="0" anchor="t">
            <a:spAutoFit/>
          </a:bodyPr>
          <a:lstStyle/>
          <a:p>
            <a:pPr algn="ctr">
              <a:lnSpc>
                <a:spcPts val="6004"/>
              </a:lnSpc>
            </a:pPr>
            <a:r>
              <a:rPr lang="en-US" sz="4289">
                <a:solidFill>
                  <a:srgbClr val="000000"/>
                </a:solidFill>
                <a:latin typeface="Quicksand"/>
                <a:ea typeface="Quicksand"/>
                <a:cs typeface="Quicksand"/>
                <a:sym typeface="Quicksand"/>
              </a:rPr>
              <a:t>Interactive Tool Promoting Sustainable Development Goal (SDG) 12:​</a:t>
            </a:r>
          </a:p>
          <a:p>
            <a:pPr algn="ctr">
              <a:lnSpc>
                <a:spcPts val="6004"/>
              </a:lnSpc>
            </a:pPr>
            <a:r>
              <a:rPr lang="en-US" sz="4289">
                <a:solidFill>
                  <a:srgbClr val="000000"/>
                </a:solidFill>
                <a:latin typeface="Quicksand"/>
                <a:ea typeface="Quicksand"/>
                <a:cs typeface="Quicksand"/>
                <a:sym typeface="Quicksand"/>
              </a:rPr>
              <a:t>Responsible Consumption and Production​</a:t>
            </a:r>
          </a:p>
          <a:p>
            <a:pPr algn="ctr">
              <a:lnSpc>
                <a:spcPts val="6004"/>
              </a:lnSpc>
            </a:pPr>
            <a:r>
              <a:rPr lang="en-US" sz="4289">
                <a:solidFill>
                  <a:srgbClr val="0F4662"/>
                </a:solidFill>
                <a:latin typeface="Quicksand"/>
                <a:ea typeface="Quicksand"/>
                <a:cs typeface="Quicksand"/>
                <a:sym typeface="Quicksand"/>
              </a:rPr>
              <a:t>Zainab, Callum, Zaid, Ibrahim, Ebenezer​</a:t>
            </a:r>
          </a:p>
          <a:p>
            <a:pPr marL="0" lvl="0" indent="0" algn="ctr">
              <a:lnSpc>
                <a:spcPts val="6004"/>
              </a:lnSpc>
              <a:spcBef>
                <a:spcPct val="0"/>
              </a:spcBef>
            </a:pPr>
            <a:endParaRPr lang="en-US" sz="4289">
              <a:solidFill>
                <a:srgbClr val="0F4662"/>
              </a:solidFill>
              <a:latin typeface="Quicksand"/>
              <a:ea typeface="Quicksand"/>
              <a:cs typeface="Quicksand"/>
              <a:sym typeface="Quicksand"/>
            </a:endParaRPr>
          </a:p>
        </p:txBody>
      </p:sp>
      <p:sp>
        <p:nvSpPr>
          <p:cNvPr id="7" name="Freeform 7"/>
          <p:cNvSpPr/>
          <p:nvPr/>
        </p:nvSpPr>
        <p:spPr>
          <a:xfrm>
            <a:off x="5646742" y="8078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3660651"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txBody>
            <a:bodyPr/>
            <a:lstStyle/>
            <a:p>
              <a:endParaRPr lang="en-GB"/>
            </a:p>
          </p:txBody>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grpSp>
        <p:nvGrpSpPr>
          <p:cNvPr id="5" name="Group 5"/>
          <p:cNvGrpSpPr>
            <a:grpSpLocks noChangeAspect="1"/>
          </p:cNvGrpSpPr>
          <p:nvPr/>
        </p:nvGrpSpPr>
        <p:grpSpPr>
          <a:xfrm>
            <a:off x="9964345" y="2862147"/>
            <a:ext cx="8208337" cy="5246370"/>
            <a:chOff x="0" y="0"/>
            <a:chExt cx="7123430" cy="4552950"/>
          </a:xfrm>
        </p:grpSpPr>
        <p:sp>
          <p:nvSpPr>
            <p:cNvPr id="6" name="Freeform 6"/>
            <p:cNvSpPr/>
            <p:nvPr/>
          </p:nvSpPr>
          <p:spPr>
            <a:xfrm>
              <a:off x="0" y="0"/>
              <a:ext cx="7123430" cy="4552950"/>
            </a:xfrm>
            <a:custGeom>
              <a:avLst/>
              <a:gdLst/>
              <a:ahLst/>
              <a:cxnLst/>
              <a:rect l="l" t="t" r="r" b="b"/>
              <a:pathLst>
                <a:path w="7123430" h="4552950">
                  <a:moveTo>
                    <a:pt x="0" y="0"/>
                  </a:moveTo>
                  <a:lnTo>
                    <a:pt x="7123430" y="0"/>
                  </a:lnTo>
                  <a:lnTo>
                    <a:pt x="7123430" y="4552950"/>
                  </a:lnTo>
                  <a:lnTo>
                    <a:pt x="0" y="4552950"/>
                  </a:lnTo>
                  <a:close/>
                </a:path>
              </a:pathLst>
            </a:custGeom>
            <a:blipFill>
              <a:blip r:embed="rId2"/>
              <a:stretch>
                <a:fillRect l="-1648" r="-1648"/>
              </a:stretch>
            </a:blipFill>
          </p:spPr>
          <p:txBody>
            <a:bodyPr/>
            <a:lstStyle/>
            <a:p>
              <a:endParaRPr lang="en-GB"/>
            </a:p>
          </p:txBody>
        </p:sp>
        <p:sp>
          <p:nvSpPr>
            <p:cNvPr id="7" name="Freeform 7"/>
            <p:cNvSpPr/>
            <p:nvPr/>
          </p:nvSpPr>
          <p:spPr>
            <a:xfrm>
              <a:off x="0" y="3829050"/>
              <a:ext cx="7123430" cy="723900"/>
            </a:xfrm>
            <a:custGeom>
              <a:avLst/>
              <a:gdLst/>
              <a:ahLst/>
              <a:cxnLst/>
              <a:rect l="l" t="t" r="r" b="b"/>
              <a:pathLst>
                <a:path w="7123430" h="723900">
                  <a:moveTo>
                    <a:pt x="0" y="0"/>
                  </a:moveTo>
                  <a:lnTo>
                    <a:pt x="7123430" y="0"/>
                  </a:lnTo>
                  <a:lnTo>
                    <a:pt x="7123430" y="723900"/>
                  </a:lnTo>
                  <a:lnTo>
                    <a:pt x="0" y="723900"/>
                  </a:lnTo>
                  <a:close/>
                </a:path>
              </a:pathLst>
            </a:custGeom>
            <a:solidFill>
              <a:srgbClr val="848F2C"/>
            </a:solidFill>
          </p:spPr>
          <p:txBody>
            <a:bodyPr/>
            <a:lstStyle/>
            <a:p>
              <a:endParaRPr lang="en-GB"/>
            </a:p>
          </p:txBody>
        </p:sp>
      </p:grpSp>
      <p:sp>
        <p:nvSpPr>
          <p:cNvPr id="8" name="TextBox 8"/>
          <p:cNvSpPr txBox="1"/>
          <p:nvPr/>
        </p:nvSpPr>
        <p:spPr>
          <a:xfrm>
            <a:off x="740279" y="204466"/>
            <a:ext cx="10144817"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Creating a New Point on the Map</a:t>
            </a:r>
          </a:p>
        </p:txBody>
      </p:sp>
      <p:sp>
        <p:nvSpPr>
          <p:cNvPr id="9" name="TextBox 9"/>
          <p:cNvSpPr txBox="1"/>
          <p:nvPr/>
        </p:nvSpPr>
        <p:spPr>
          <a:xfrm>
            <a:off x="381668" y="2062431"/>
            <a:ext cx="9582678" cy="4641850"/>
          </a:xfrm>
          <a:prstGeom prst="rect">
            <a:avLst/>
          </a:prstGeom>
        </p:spPr>
        <p:txBody>
          <a:bodyPr lIns="0" tIns="0" rIns="0" bIns="0" rtlCol="0" anchor="t">
            <a:spAutoFit/>
          </a:bodyPr>
          <a:lstStyle/>
          <a:p>
            <a:pPr marL="474979" lvl="1" indent="-237490" algn="l">
              <a:lnSpc>
                <a:spcPts val="3739"/>
              </a:lnSpc>
              <a:buAutoNum type="arabicPeriod"/>
            </a:pPr>
            <a:r>
              <a:rPr lang="en-US" sz="2199" b="1">
                <a:solidFill>
                  <a:srgbClr val="0F4662"/>
                </a:solidFill>
                <a:latin typeface="Quicksand Bold"/>
                <a:ea typeface="Quicksand Bold"/>
                <a:cs typeface="Quicksand Bold"/>
                <a:sym typeface="Quicksand Bold"/>
              </a:rPr>
              <a:t>Edit Code:</a:t>
            </a:r>
            <a:r>
              <a:rPr lang="en-US" sz="2199">
                <a:solidFill>
                  <a:srgbClr val="0F4662"/>
                </a:solidFill>
                <a:latin typeface="Quicksand"/>
                <a:ea typeface="Quicksand"/>
                <a:cs typeface="Quicksand"/>
                <a:sym typeface="Quicksand"/>
              </a:rPr>
              <a:t> Access the project’s code to make the necessary changes.</a:t>
            </a:r>
          </a:p>
          <a:p>
            <a:pPr marL="474979" lvl="1" indent="-237490" algn="l">
              <a:lnSpc>
                <a:spcPts val="3739"/>
              </a:lnSpc>
              <a:buAutoNum type="arabicPeriod"/>
            </a:pPr>
            <a:r>
              <a:rPr lang="en-US" sz="2199" b="1">
                <a:solidFill>
                  <a:srgbClr val="0F4662"/>
                </a:solidFill>
                <a:latin typeface="Quicksand Bold"/>
                <a:ea typeface="Quicksand Bold"/>
                <a:cs typeface="Quicksand Bold"/>
                <a:sym typeface="Quicksand Bold"/>
              </a:rPr>
              <a:t>Add Office Name:</a:t>
            </a:r>
            <a:r>
              <a:rPr lang="en-US" sz="2199">
                <a:solidFill>
                  <a:srgbClr val="0F4662"/>
                </a:solidFill>
                <a:latin typeface="Quicksand"/>
                <a:ea typeface="Quicksand"/>
                <a:cs typeface="Quicksand"/>
                <a:sym typeface="Quicksand"/>
              </a:rPr>
              <a:t> Include the name of the office associated with the new map point.</a:t>
            </a:r>
          </a:p>
          <a:p>
            <a:pPr marL="474979" lvl="1" indent="-237490" algn="l">
              <a:lnSpc>
                <a:spcPts val="3739"/>
              </a:lnSpc>
              <a:buAutoNum type="arabicPeriod"/>
            </a:pPr>
            <a:r>
              <a:rPr lang="en-US" sz="2199" b="1">
                <a:solidFill>
                  <a:srgbClr val="0F4662"/>
                </a:solidFill>
                <a:latin typeface="Quicksand Bold"/>
                <a:ea typeface="Quicksand Bold"/>
                <a:cs typeface="Quicksand Bold"/>
                <a:sym typeface="Quicksand Bold"/>
              </a:rPr>
              <a:t>Add SDG Information:</a:t>
            </a:r>
            <a:r>
              <a:rPr lang="en-US" sz="2199">
                <a:solidFill>
                  <a:srgbClr val="0F4662"/>
                </a:solidFill>
                <a:latin typeface="Quicksand"/>
                <a:ea typeface="Quicksand"/>
                <a:cs typeface="Quicksand"/>
                <a:sym typeface="Quicksand"/>
              </a:rPr>
              <a:t> Provide details about the office’s contribution to relevant SDGs (e.g., SDG 12).</a:t>
            </a:r>
          </a:p>
          <a:p>
            <a:pPr marL="474979" lvl="1" indent="-237490" algn="l">
              <a:lnSpc>
                <a:spcPts val="3739"/>
              </a:lnSpc>
              <a:buAutoNum type="arabicPeriod"/>
            </a:pPr>
            <a:r>
              <a:rPr lang="en-US" sz="2199" b="1">
                <a:solidFill>
                  <a:srgbClr val="0F4662"/>
                </a:solidFill>
                <a:latin typeface="Quicksand Bold"/>
                <a:ea typeface="Quicksand Bold"/>
                <a:cs typeface="Quicksand Bold"/>
                <a:sym typeface="Quicksand Bold"/>
              </a:rPr>
              <a:t>Specify Map Position:</a:t>
            </a:r>
            <a:r>
              <a:rPr lang="en-US" sz="2199">
                <a:solidFill>
                  <a:srgbClr val="0F4662"/>
                </a:solidFill>
                <a:latin typeface="Quicksand"/>
                <a:ea typeface="Quicksand"/>
                <a:cs typeface="Quicksand"/>
                <a:sym typeface="Quicksand"/>
              </a:rPr>
              <a:t> Add latitude and longitude coordinates for the location on the map.</a:t>
            </a:r>
          </a:p>
          <a:p>
            <a:pPr marL="474979" lvl="1" indent="-237490" algn="l">
              <a:lnSpc>
                <a:spcPts val="3739"/>
              </a:lnSpc>
              <a:buAutoNum type="arabicPeriod"/>
            </a:pPr>
            <a:r>
              <a:rPr lang="en-US" sz="2199" b="1">
                <a:solidFill>
                  <a:srgbClr val="0F4662"/>
                </a:solidFill>
                <a:latin typeface="Quicksand Semi-Bold"/>
                <a:ea typeface="Quicksand Semi-Bold"/>
                <a:cs typeface="Quicksand Semi-Bold"/>
                <a:sym typeface="Quicksand Semi-Bold"/>
              </a:rPr>
              <a:t>Include a Logo</a:t>
            </a:r>
            <a:r>
              <a:rPr lang="en-US" sz="2199" b="1">
                <a:solidFill>
                  <a:srgbClr val="0F4662"/>
                </a:solidFill>
                <a:latin typeface="Quicksand Bold"/>
                <a:ea typeface="Quicksand Bold"/>
                <a:cs typeface="Quicksand Bold"/>
                <a:sym typeface="Quicksand Bold"/>
              </a:rPr>
              <a:t>:</a:t>
            </a:r>
            <a:r>
              <a:rPr lang="en-US" sz="2199">
                <a:solidFill>
                  <a:srgbClr val="0F4662"/>
                </a:solidFill>
                <a:latin typeface="Quicksand"/>
                <a:ea typeface="Quicksand"/>
                <a:cs typeface="Quicksand"/>
                <a:sym typeface="Quicksand"/>
              </a:rPr>
              <a:t> Upload a representative logo of the office or organization to visually identify the point.</a:t>
            </a:r>
          </a:p>
          <a:p>
            <a:pPr algn="l">
              <a:lnSpc>
                <a:spcPts val="3739"/>
              </a:lnSpc>
            </a:pPr>
            <a:endParaRPr lang="en-US" sz="2199">
              <a:solidFill>
                <a:srgbClr val="0F4662"/>
              </a:solidFill>
              <a:latin typeface="Quicksand"/>
              <a:ea typeface="Quicksand"/>
              <a:cs typeface="Quicksand"/>
              <a:sym typeface="Quicksand"/>
            </a:endParaRPr>
          </a:p>
        </p:txBody>
      </p:sp>
      <p:sp>
        <p:nvSpPr>
          <p:cNvPr id="10" name="TextBox 10"/>
          <p:cNvSpPr txBox="1"/>
          <p:nvPr/>
        </p:nvSpPr>
        <p:spPr>
          <a:xfrm>
            <a:off x="253481" y="6870522"/>
            <a:ext cx="9710865" cy="3698875"/>
          </a:xfrm>
          <a:prstGeom prst="rect">
            <a:avLst/>
          </a:prstGeom>
        </p:spPr>
        <p:txBody>
          <a:bodyPr lIns="0" tIns="0" rIns="0" bIns="0" rtlCol="0" anchor="t">
            <a:spAutoFit/>
          </a:bodyPr>
          <a:lstStyle/>
          <a:p>
            <a:pPr marL="474981" lvl="1" indent="-237491" algn="l">
              <a:lnSpc>
                <a:spcPts val="3740"/>
              </a:lnSpc>
              <a:buFont typeface="Arial"/>
              <a:buChar char="•"/>
            </a:pPr>
            <a:r>
              <a:rPr lang="en-US" sz="2200">
                <a:solidFill>
                  <a:srgbClr val="0F4662"/>
                </a:solidFill>
                <a:latin typeface="Quicksand"/>
                <a:ea typeface="Quicksand"/>
                <a:cs typeface="Quicksand"/>
                <a:sym typeface="Quicksand"/>
              </a:rPr>
              <a:t>Changes must be made by pulling the project from GitHub, editing the code, and creating a pull request.</a:t>
            </a:r>
          </a:p>
          <a:p>
            <a:pPr marL="474981" lvl="1" indent="-237491" algn="l">
              <a:lnSpc>
                <a:spcPts val="3740"/>
              </a:lnSpc>
              <a:buFont typeface="Arial"/>
              <a:buChar char="•"/>
            </a:pPr>
            <a:r>
              <a:rPr lang="en-US" sz="2200">
                <a:solidFill>
                  <a:srgbClr val="0F4662"/>
                </a:solidFill>
                <a:latin typeface="Quicksand"/>
                <a:ea typeface="Quicksand"/>
                <a:cs typeface="Quicksand"/>
                <a:sym typeface="Quicksand"/>
              </a:rPr>
              <a:t>Once the pull request is reviewed and accepted, the changes go live, and the new point is added to the interactive map.</a:t>
            </a:r>
          </a:p>
          <a:p>
            <a:pPr algn="l">
              <a:lnSpc>
                <a:spcPts val="3740"/>
              </a:lnSpc>
            </a:pPr>
            <a:r>
              <a:rPr lang="en-US" sz="2200">
                <a:solidFill>
                  <a:srgbClr val="0F4662"/>
                </a:solidFill>
                <a:latin typeface="Quicksand"/>
                <a:ea typeface="Quicksand"/>
                <a:cs typeface="Quicksand"/>
                <a:sym typeface="Quicksand"/>
              </a:rPr>
              <a:t>This workflow allows anyone with access to the GitHub repository to suggest additions or edits to the map. It ensures a collaborative approach to maintaining and expanding the tool.</a:t>
            </a:r>
          </a:p>
          <a:p>
            <a:pPr algn="l">
              <a:lnSpc>
                <a:spcPts val="3740"/>
              </a:lnSpc>
            </a:pPr>
            <a:endParaRPr lang="en-US" sz="2200">
              <a:solidFill>
                <a:srgbClr val="0F4662"/>
              </a:solidFill>
              <a:latin typeface="Quicksand"/>
              <a:ea typeface="Quicksand"/>
              <a:cs typeface="Quicksand"/>
              <a:sym typeface="Quicksand"/>
            </a:endParaRPr>
          </a:p>
        </p:txBody>
      </p:sp>
      <p:sp>
        <p:nvSpPr>
          <p:cNvPr id="11" name="TextBox 11"/>
          <p:cNvSpPr txBox="1"/>
          <p:nvPr/>
        </p:nvSpPr>
        <p:spPr>
          <a:xfrm>
            <a:off x="253481" y="1630631"/>
            <a:ext cx="10527757" cy="511175"/>
          </a:xfrm>
          <a:prstGeom prst="rect">
            <a:avLst/>
          </a:prstGeom>
        </p:spPr>
        <p:txBody>
          <a:bodyPr lIns="0" tIns="0" rIns="0" bIns="0" rtlCol="0" anchor="t">
            <a:spAutoFit/>
          </a:bodyPr>
          <a:lstStyle/>
          <a:p>
            <a:pPr marL="0" lvl="0" indent="0" algn="l">
              <a:lnSpc>
                <a:spcPts val="4420"/>
              </a:lnSpc>
            </a:pPr>
            <a:r>
              <a:rPr lang="en-US" sz="2600" b="1">
                <a:solidFill>
                  <a:srgbClr val="0F4662"/>
                </a:solidFill>
                <a:latin typeface="Quicksand Bold"/>
                <a:ea typeface="Quicksand Bold"/>
                <a:cs typeface="Quicksand Bold"/>
                <a:sym typeface="Quicksand Bold"/>
              </a:rPr>
              <a:t>Steps to Add a New Point on the Map</a:t>
            </a:r>
          </a:p>
        </p:txBody>
      </p:sp>
      <p:sp>
        <p:nvSpPr>
          <p:cNvPr id="12" name="TextBox 12"/>
          <p:cNvSpPr txBox="1"/>
          <p:nvPr/>
        </p:nvSpPr>
        <p:spPr>
          <a:xfrm>
            <a:off x="253481" y="6426022"/>
            <a:ext cx="10527757" cy="511175"/>
          </a:xfrm>
          <a:prstGeom prst="rect">
            <a:avLst/>
          </a:prstGeom>
        </p:spPr>
        <p:txBody>
          <a:bodyPr lIns="0" tIns="0" rIns="0" bIns="0" rtlCol="0" anchor="t">
            <a:spAutoFit/>
          </a:bodyPr>
          <a:lstStyle/>
          <a:p>
            <a:pPr marL="0" lvl="0" indent="0" algn="l">
              <a:lnSpc>
                <a:spcPts val="4420"/>
              </a:lnSpc>
            </a:pPr>
            <a:r>
              <a:rPr lang="en-US" sz="2600" b="1">
                <a:solidFill>
                  <a:srgbClr val="0F4662"/>
                </a:solidFill>
                <a:latin typeface="Quicksand Bold"/>
                <a:ea typeface="Quicksand Bold"/>
                <a:cs typeface="Quicksand Bold"/>
                <a:sym typeface="Quicksand Bold"/>
              </a:rPr>
              <a:t>Current Workflow</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10266231" y="4312343"/>
            <a:ext cx="7754194" cy="3983717"/>
          </a:xfrm>
          <a:custGeom>
            <a:avLst/>
            <a:gdLst/>
            <a:ahLst/>
            <a:cxnLst/>
            <a:rect l="l" t="t" r="r" b="b"/>
            <a:pathLst>
              <a:path w="7754194" h="3983717">
                <a:moveTo>
                  <a:pt x="0" y="0"/>
                </a:moveTo>
                <a:lnTo>
                  <a:pt x="7754194" y="0"/>
                </a:lnTo>
                <a:lnTo>
                  <a:pt x="7754194" y="3983717"/>
                </a:lnTo>
                <a:lnTo>
                  <a:pt x="0" y="3983717"/>
                </a:lnTo>
                <a:lnTo>
                  <a:pt x="0" y="0"/>
                </a:lnTo>
                <a:close/>
              </a:path>
            </a:pathLst>
          </a:custGeom>
          <a:blipFill>
            <a:blip r:embed="rId2"/>
            <a:stretch>
              <a:fillRect/>
            </a:stretch>
          </a:blipFill>
        </p:spPr>
        <p:txBody>
          <a:bodyPr/>
          <a:lstStyle/>
          <a:p>
            <a:endParaRPr lang="en-GB"/>
          </a:p>
        </p:txBody>
      </p:sp>
      <p:sp>
        <p:nvSpPr>
          <p:cNvPr id="3" name="TextBox 3"/>
          <p:cNvSpPr txBox="1"/>
          <p:nvPr/>
        </p:nvSpPr>
        <p:spPr>
          <a:xfrm>
            <a:off x="1028700" y="599709"/>
            <a:ext cx="10326591" cy="1085252"/>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Design &amp; Visualisation</a:t>
            </a:r>
          </a:p>
        </p:txBody>
      </p:sp>
      <p:sp>
        <p:nvSpPr>
          <p:cNvPr id="4" name="TextBox 4"/>
          <p:cNvSpPr txBox="1"/>
          <p:nvPr/>
        </p:nvSpPr>
        <p:spPr>
          <a:xfrm>
            <a:off x="499098" y="3482101"/>
            <a:ext cx="9336117" cy="6144071"/>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a:t>
            </a:r>
            <a:r>
              <a:rPr lang="en-US" sz="2400" b="1">
                <a:solidFill>
                  <a:srgbClr val="0F4662"/>
                </a:solidFill>
                <a:latin typeface="Quicksand Bold"/>
                <a:ea typeface="Quicksand Bold"/>
                <a:cs typeface="Quicksand Bold"/>
                <a:sym typeface="Quicksand Bold"/>
              </a:rPr>
              <a:t>- Engaging language​</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The text and language are designed to be clear, concise, and accessible for a diverse audience.​</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Key sustainability concepts are explained in relatable terms to foster understanding and connection.​</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Tone: Encouraging and action-oriented to inspire users to participate in sustainability efforts.​</a:t>
            </a:r>
          </a:p>
          <a:p>
            <a:pPr algn="l">
              <a:lnSpc>
                <a:spcPts val="4079"/>
              </a:lnSpc>
            </a:pPr>
            <a:endParaRPr lang="en-US" sz="2400">
              <a:solidFill>
                <a:srgbClr val="0F4662"/>
              </a:solidFill>
              <a:latin typeface="Quicksand"/>
              <a:ea typeface="Quicksand"/>
              <a:cs typeface="Quicksand"/>
              <a:sym typeface="Quicksand"/>
            </a:endParaRPr>
          </a:p>
          <a:p>
            <a:pPr algn="l">
              <a:lnSpc>
                <a:spcPts val="4079"/>
              </a:lnSpc>
            </a:pPr>
            <a:r>
              <a:rPr lang="en-US" sz="2400" b="1">
                <a:solidFill>
                  <a:srgbClr val="0F4662"/>
                </a:solidFill>
                <a:latin typeface="Quicksand Bold"/>
                <a:ea typeface="Quicksand Bold"/>
                <a:cs typeface="Quicksand Bold"/>
                <a:sym typeface="Quicksand Bold"/>
              </a:rPr>
              <a:t>"Positive tipping points in one system can enable similar impacts in another."​</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This concept underpins our project​</a:t>
            </a:r>
          </a:p>
          <a:p>
            <a:pPr marL="0" lvl="0" indent="0" algn="l">
              <a:lnSpc>
                <a:spcPts val="4079"/>
              </a:lnSpc>
            </a:pPr>
            <a:endParaRPr lang="en-US" sz="2400">
              <a:solidFill>
                <a:srgbClr val="0F4662"/>
              </a:solidFill>
              <a:latin typeface="Quicksand"/>
              <a:ea typeface="Quicksand"/>
              <a:cs typeface="Quicksand"/>
              <a:sym typeface="Quicksand"/>
            </a:endParaRPr>
          </a:p>
        </p:txBody>
      </p:sp>
      <p:sp>
        <p:nvSpPr>
          <p:cNvPr id="5" name="TextBox 5"/>
          <p:cNvSpPr txBox="1"/>
          <p:nvPr/>
        </p:nvSpPr>
        <p:spPr>
          <a:xfrm>
            <a:off x="761125" y="1724326"/>
            <a:ext cx="17526875" cy="1481232"/>
          </a:xfrm>
          <a:prstGeom prst="rect">
            <a:avLst/>
          </a:prstGeom>
        </p:spPr>
        <p:txBody>
          <a:bodyPr lIns="0" tIns="0" rIns="0" bIns="0" rtlCol="0" anchor="t">
            <a:spAutoFit/>
          </a:bodyPr>
          <a:lstStyle/>
          <a:p>
            <a:pPr algn="l">
              <a:lnSpc>
                <a:spcPts val="3919"/>
              </a:lnSpc>
              <a:spcBef>
                <a:spcPct val="0"/>
              </a:spcBef>
            </a:pPr>
            <a:r>
              <a:rPr lang="en-US" sz="2799" b="1">
                <a:solidFill>
                  <a:srgbClr val="0F4662"/>
                </a:solidFill>
                <a:latin typeface="Quicksand Bold"/>
                <a:ea typeface="Quicksand Bold"/>
                <a:cs typeface="Quicksand Bold"/>
                <a:sym typeface="Quicksand Bold"/>
              </a:rPr>
              <a:t>Visual Appeal​</a:t>
            </a:r>
          </a:p>
          <a:p>
            <a:pPr marL="604519" lvl="1" indent="-302260" algn="l">
              <a:lnSpc>
                <a:spcPts val="3919"/>
              </a:lnSpc>
              <a:spcBef>
                <a:spcPct val="0"/>
              </a:spcBef>
              <a:buFont typeface="Arial"/>
              <a:buChar char="•"/>
            </a:pPr>
            <a:r>
              <a:rPr lang="en-US" sz="2799">
                <a:solidFill>
                  <a:srgbClr val="0F4662"/>
                </a:solidFill>
                <a:latin typeface="Quicksand"/>
                <a:ea typeface="Quicksand"/>
                <a:cs typeface="Quicksand"/>
                <a:sym typeface="Quicksand"/>
              </a:rPr>
              <a:t>Color-Coded Map Segments: Highlight different regions and their contributions to SDG 12, making information easy to navigate.​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599709"/>
            <a:ext cx="11537525" cy="1085252"/>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SDG Coverage</a:t>
            </a:r>
          </a:p>
        </p:txBody>
      </p:sp>
      <p:sp>
        <p:nvSpPr>
          <p:cNvPr id="3" name="TextBox 3"/>
          <p:cNvSpPr txBox="1"/>
          <p:nvPr/>
        </p:nvSpPr>
        <p:spPr>
          <a:xfrm>
            <a:off x="729241" y="2599841"/>
            <a:ext cx="16230600" cy="7172846"/>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The interactive tool raises awareness about responsible consumption and production, emphasising the need to minimize waste, use resources efficiently, and adopt sustainable practices.​</a:t>
            </a:r>
          </a:p>
          <a:p>
            <a:pPr algn="l">
              <a:lnSpc>
                <a:spcPts val="4079"/>
              </a:lnSpc>
            </a:pPr>
            <a:r>
              <a:rPr lang="en-US" sz="2400">
                <a:solidFill>
                  <a:srgbClr val="0F4662"/>
                </a:solidFill>
                <a:latin typeface="Quicksand"/>
                <a:ea typeface="Quicksand"/>
                <a:cs typeface="Quicksand"/>
                <a:sym typeface="Quicksand"/>
              </a:rPr>
              <a:t>By showcasing real-world examples, the map connects users to tangible actions that contribute to SDG 12.​</a:t>
            </a:r>
          </a:p>
          <a:p>
            <a:pPr algn="l">
              <a:lnSpc>
                <a:spcPts val="4079"/>
              </a:lnSpc>
            </a:pPr>
            <a:r>
              <a:rPr lang="en-US" sz="2400">
                <a:solidFill>
                  <a:srgbClr val="0F4662"/>
                </a:solidFill>
                <a:latin typeface="Quicksand"/>
                <a:ea typeface="Quicksand"/>
                <a:cs typeface="Quicksand"/>
                <a:sym typeface="Quicksand"/>
              </a:rPr>
              <a:t>​</a:t>
            </a:r>
          </a:p>
          <a:p>
            <a:pPr algn="l">
              <a:lnSpc>
                <a:spcPts val="4079"/>
              </a:lnSpc>
            </a:pPr>
            <a:r>
              <a:rPr lang="en-US" sz="2400" b="1">
                <a:solidFill>
                  <a:srgbClr val="0F4662"/>
                </a:solidFill>
                <a:latin typeface="Quicksand Bold"/>
                <a:ea typeface="Quicksand Bold"/>
                <a:cs typeface="Quicksand Bold"/>
                <a:sym typeface="Quicksand Bold"/>
              </a:rPr>
              <a:t>SDG 12 Critical Tipping Point:​</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Responsible consumption and production are key tipping points in combating environmental degradation.​</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By transforming consumption habits and production methods, organisations and individuals can trigger positive systemic changes:​</a:t>
            </a:r>
          </a:p>
          <a:p>
            <a:pPr marL="1036320" lvl="2" indent="-345440" algn="l">
              <a:lnSpc>
                <a:spcPts val="4079"/>
              </a:lnSpc>
              <a:buFont typeface="Arial"/>
              <a:buChar char="⚬"/>
            </a:pPr>
            <a:r>
              <a:rPr lang="en-US" sz="2400">
                <a:solidFill>
                  <a:srgbClr val="0F4662"/>
                </a:solidFill>
                <a:latin typeface="Quicksand"/>
                <a:ea typeface="Quicksand"/>
                <a:cs typeface="Quicksand"/>
                <a:sym typeface="Quicksand"/>
              </a:rPr>
              <a:t>Reduced pollution and waste.​</a:t>
            </a:r>
          </a:p>
          <a:p>
            <a:pPr marL="1036320" lvl="2" indent="-345440" algn="l">
              <a:lnSpc>
                <a:spcPts val="4079"/>
              </a:lnSpc>
              <a:buFont typeface="Arial"/>
              <a:buChar char="⚬"/>
            </a:pPr>
            <a:r>
              <a:rPr lang="en-US" sz="2400">
                <a:solidFill>
                  <a:srgbClr val="0F4662"/>
                </a:solidFill>
                <a:latin typeface="Quicksand"/>
                <a:ea typeface="Quicksand"/>
                <a:cs typeface="Quicksand"/>
                <a:sym typeface="Quicksand"/>
              </a:rPr>
              <a:t>Sustainable use of natural resources.​</a:t>
            </a:r>
          </a:p>
          <a:p>
            <a:pPr marL="1036320" lvl="2" indent="-345440" algn="l">
              <a:lnSpc>
                <a:spcPts val="4079"/>
              </a:lnSpc>
              <a:buFont typeface="Arial"/>
              <a:buChar char="⚬"/>
            </a:pPr>
            <a:r>
              <a:rPr lang="en-US" sz="2400">
                <a:solidFill>
                  <a:srgbClr val="0F4662"/>
                </a:solidFill>
                <a:latin typeface="Quicksand"/>
                <a:ea typeface="Quicksand"/>
                <a:cs typeface="Quicksand"/>
                <a:sym typeface="Quicksand"/>
              </a:rPr>
              <a:t>Enhanced awareness of environmental impacts.​</a:t>
            </a:r>
          </a:p>
          <a:p>
            <a:pPr algn="l">
              <a:lnSpc>
                <a:spcPts val="4079"/>
              </a:lnSpc>
            </a:pPr>
            <a:endParaRPr lang="en-US" sz="2400">
              <a:solidFill>
                <a:srgbClr val="0F4662"/>
              </a:solidFill>
              <a:latin typeface="Quicksand"/>
              <a:ea typeface="Quicksand"/>
              <a:cs typeface="Quicksand"/>
              <a:sym typeface="Quicksand"/>
            </a:endParaRPr>
          </a:p>
          <a:p>
            <a:pPr algn="l">
              <a:lnSpc>
                <a:spcPts val="4079"/>
              </a:lnSpc>
            </a:pPr>
            <a:r>
              <a:rPr lang="en-US" sz="2400">
                <a:solidFill>
                  <a:srgbClr val="0F4662"/>
                </a:solidFill>
                <a:latin typeface="Quicksand"/>
                <a:ea typeface="Quicksand"/>
                <a:cs typeface="Quicksand"/>
                <a:sym typeface="Quicksand"/>
              </a:rPr>
              <a:t>The map visually represents this transformation, encouraging users to take small steps that collectively lead to broader cultural shifts in sustainability.​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TextBox 2"/>
          <p:cNvSpPr txBox="1"/>
          <p:nvPr/>
        </p:nvSpPr>
        <p:spPr>
          <a:xfrm>
            <a:off x="1028700" y="599709"/>
            <a:ext cx="10326591" cy="1085252"/>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Future Plans/ Enhancement​</a:t>
            </a:r>
          </a:p>
        </p:txBody>
      </p:sp>
      <p:sp>
        <p:nvSpPr>
          <p:cNvPr id="3" name="TextBox 3"/>
          <p:cNvSpPr txBox="1"/>
          <p:nvPr/>
        </p:nvSpPr>
        <p:spPr>
          <a:xfrm>
            <a:off x="661305" y="1986353"/>
            <a:ext cx="17439533" cy="6928713"/>
          </a:xfrm>
          <a:prstGeom prst="rect">
            <a:avLst/>
          </a:prstGeom>
        </p:spPr>
        <p:txBody>
          <a:bodyPr lIns="0" tIns="0" rIns="0" bIns="0" rtlCol="0" anchor="t">
            <a:spAutoFit/>
          </a:bodyPr>
          <a:lstStyle/>
          <a:p>
            <a:pPr algn="l">
              <a:lnSpc>
                <a:spcPts val="3919"/>
              </a:lnSpc>
              <a:spcBef>
                <a:spcPct val="0"/>
              </a:spcBef>
            </a:pPr>
            <a:r>
              <a:rPr lang="en-US" sz="2799" b="1" dirty="0">
                <a:solidFill>
                  <a:srgbClr val="0F4662"/>
                </a:solidFill>
                <a:latin typeface="Quicksand Bold"/>
                <a:ea typeface="Quicksand Bold"/>
                <a:cs typeface="Quicksand Bold"/>
                <a:sym typeface="Quicksand Bold"/>
              </a:rPr>
              <a:t>Future Potential​</a:t>
            </a:r>
          </a:p>
          <a:p>
            <a:pPr algn="l">
              <a:lnSpc>
                <a:spcPts val="3919"/>
              </a:lnSpc>
              <a:spcBef>
                <a:spcPct val="0"/>
              </a:spcBef>
            </a:pPr>
            <a:r>
              <a:rPr lang="en-US" sz="2799" dirty="0">
                <a:solidFill>
                  <a:srgbClr val="0F4662"/>
                </a:solidFill>
                <a:latin typeface="Quicksand"/>
                <a:ea typeface="Quicksand"/>
                <a:cs typeface="Quicksand"/>
                <a:sym typeface="Quicksand"/>
              </a:rPr>
              <a:t>Although the resource effectively meets its awareness-raising goals, further development could greatly enhance its impact: ​</a:t>
            </a:r>
          </a:p>
          <a:p>
            <a:pPr marL="604519" lvl="1" indent="-302260" algn="l">
              <a:lnSpc>
                <a:spcPts val="3919"/>
              </a:lnSpc>
              <a:spcBef>
                <a:spcPct val="0"/>
              </a:spcBef>
              <a:buFont typeface="Arial"/>
              <a:buChar char="•"/>
            </a:pPr>
            <a:r>
              <a:rPr lang="en-US" sz="2799" dirty="0">
                <a:solidFill>
                  <a:srgbClr val="0F4662"/>
                </a:solidFill>
                <a:latin typeface="Quicksand"/>
                <a:ea typeface="Quicksand"/>
                <a:cs typeface="Quicksand"/>
                <a:sym typeface="Quicksand"/>
              </a:rPr>
              <a:t>Detailed visuals: Improved animations to make the damaged-to-healthy transformation more immersive.​</a:t>
            </a:r>
          </a:p>
          <a:p>
            <a:pPr marL="604519" lvl="1" indent="-302260" algn="l">
              <a:lnSpc>
                <a:spcPts val="3919"/>
              </a:lnSpc>
              <a:spcBef>
                <a:spcPct val="0"/>
              </a:spcBef>
              <a:buFont typeface="Arial"/>
              <a:buChar char="•"/>
            </a:pPr>
            <a:r>
              <a:rPr lang="en-US" sz="2799" dirty="0">
                <a:solidFill>
                  <a:srgbClr val="0F4662"/>
                </a:solidFill>
                <a:latin typeface="Quicksand"/>
                <a:ea typeface="Quicksand"/>
                <a:cs typeface="Quicksand"/>
                <a:sym typeface="Quicksand"/>
              </a:rPr>
              <a:t>Expanded voting system: Users could rank initiatives or suggest enhancements for workplace sustainability.​</a:t>
            </a:r>
          </a:p>
          <a:p>
            <a:pPr marL="604519" lvl="1" indent="-302260" algn="l">
              <a:lnSpc>
                <a:spcPts val="3919"/>
              </a:lnSpc>
              <a:spcBef>
                <a:spcPct val="0"/>
              </a:spcBef>
              <a:buFont typeface="Arial"/>
              <a:buChar char="•"/>
            </a:pPr>
            <a:r>
              <a:rPr lang="en-US" sz="2799" dirty="0">
                <a:solidFill>
                  <a:srgbClr val="0F4662"/>
                </a:solidFill>
                <a:latin typeface="Quicksand"/>
                <a:ea typeface="Quicksand"/>
                <a:cs typeface="Quicksand"/>
                <a:sym typeface="Quicksand"/>
              </a:rPr>
              <a:t>Deeper Interactivity: Expanding features such as regional </a:t>
            </a:r>
            <a:r>
              <a:rPr lang="en-US" sz="2799" dirty="0" err="1">
                <a:solidFill>
                  <a:srgbClr val="0F4662"/>
                </a:solidFill>
                <a:latin typeface="Quicksand"/>
                <a:ea typeface="Quicksand"/>
                <a:cs typeface="Quicksand"/>
                <a:sym typeface="Quicksand"/>
              </a:rPr>
              <a:t>customisations</a:t>
            </a:r>
            <a:r>
              <a:rPr lang="en-US" sz="2799" dirty="0">
                <a:solidFill>
                  <a:srgbClr val="0F4662"/>
                </a:solidFill>
                <a:latin typeface="Quicksand"/>
                <a:ea typeface="Quicksand"/>
                <a:cs typeface="Quicksand"/>
                <a:sym typeface="Quicksand"/>
              </a:rPr>
              <a:t> and multilingual support. ​</a:t>
            </a:r>
          </a:p>
          <a:p>
            <a:pPr marL="604519" lvl="1" indent="-302260" algn="l">
              <a:lnSpc>
                <a:spcPts val="3919"/>
              </a:lnSpc>
              <a:spcBef>
                <a:spcPct val="0"/>
              </a:spcBef>
              <a:buFont typeface="Arial"/>
              <a:buChar char="•"/>
            </a:pPr>
            <a:r>
              <a:rPr lang="en-US" sz="2799" dirty="0">
                <a:solidFill>
                  <a:srgbClr val="0F4662"/>
                </a:solidFill>
                <a:latin typeface="Quicksand"/>
                <a:ea typeface="Quicksand"/>
                <a:cs typeface="Quicksand"/>
                <a:sym typeface="Quicksand"/>
              </a:rPr>
              <a:t>Gamified experiences: Mini-games or challenges that deepen user engagement while </a:t>
            </a:r>
            <a:r>
              <a:rPr lang="en-US" sz="2799" dirty="0" err="1">
                <a:solidFill>
                  <a:srgbClr val="0F4662"/>
                </a:solidFill>
                <a:latin typeface="Quicksand"/>
                <a:ea typeface="Quicksand"/>
                <a:cs typeface="Quicksand"/>
                <a:sym typeface="Quicksand"/>
              </a:rPr>
              <a:t>emphasising</a:t>
            </a:r>
            <a:r>
              <a:rPr lang="en-US" sz="2799" dirty="0">
                <a:solidFill>
                  <a:srgbClr val="0F4662"/>
                </a:solidFill>
                <a:latin typeface="Quicksand"/>
                <a:ea typeface="Quicksand"/>
                <a:cs typeface="Quicksand"/>
                <a:sym typeface="Quicksand"/>
              </a:rPr>
              <a:t> SDG principles.​</a:t>
            </a:r>
          </a:p>
          <a:p>
            <a:pPr algn="l">
              <a:lnSpc>
                <a:spcPts val="3919"/>
              </a:lnSpc>
              <a:spcBef>
                <a:spcPct val="0"/>
              </a:spcBef>
            </a:pPr>
            <a:r>
              <a:rPr lang="en-US" sz="2799" b="1" dirty="0">
                <a:solidFill>
                  <a:srgbClr val="0F4662"/>
                </a:solidFill>
                <a:latin typeface="Quicksand Bold"/>
                <a:ea typeface="Quicksand Bold"/>
                <a:cs typeface="Quicksand Bold"/>
                <a:sym typeface="Quicksand Bold"/>
              </a:rPr>
              <a:t>​</a:t>
            </a:r>
          </a:p>
          <a:p>
            <a:pPr algn="l">
              <a:lnSpc>
                <a:spcPts val="3919"/>
              </a:lnSpc>
              <a:spcBef>
                <a:spcPct val="0"/>
              </a:spcBef>
            </a:pPr>
            <a:r>
              <a:rPr lang="en-US" sz="2799" dirty="0">
                <a:solidFill>
                  <a:srgbClr val="0F4662"/>
                </a:solidFill>
                <a:latin typeface="Quicksand"/>
                <a:ea typeface="Quicksand"/>
                <a:cs typeface="Quicksand"/>
                <a:sym typeface="Quicksand"/>
              </a:rPr>
              <a:t>By blending current and future features, the map maintains its unique appeal and has the potential to create even greater impact in raising awareness about SDG 12 also reinforcement positive tipping points, inspiring users to take meaningful action toward sustainability.​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261434" y="3398927"/>
            <a:ext cx="6970963" cy="4156436"/>
          </a:xfrm>
          <a:custGeom>
            <a:avLst/>
            <a:gdLst/>
            <a:ahLst/>
            <a:cxnLst/>
            <a:rect l="l" t="t" r="r" b="b"/>
            <a:pathLst>
              <a:path w="6970963" h="4156436">
                <a:moveTo>
                  <a:pt x="0" y="0"/>
                </a:moveTo>
                <a:lnTo>
                  <a:pt x="6970962" y="0"/>
                </a:lnTo>
                <a:lnTo>
                  <a:pt x="6970962" y="4156437"/>
                </a:lnTo>
                <a:lnTo>
                  <a:pt x="0" y="4156437"/>
                </a:lnTo>
                <a:lnTo>
                  <a:pt x="0" y="0"/>
                </a:lnTo>
                <a:close/>
              </a:path>
            </a:pathLst>
          </a:custGeom>
          <a:blipFill>
            <a:blip r:embed="rId2"/>
            <a:stretch>
              <a:fillRect/>
            </a:stretch>
          </a:blipFill>
        </p:spPr>
        <p:txBody>
          <a:bodyPr/>
          <a:lstStyle/>
          <a:p>
            <a:endParaRPr lang="en-GB"/>
          </a:p>
        </p:txBody>
      </p:sp>
      <p:sp>
        <p:nvSpPr>
          <p:cNvPr id="3" name="TextBox 3"/>
          <p:cNvSpPr txBox="1"/>
          <p:nvPr/>
        </p:nvSpPr>
        <p:spPr>
          <a:xfrm>
            <a:off x="1028700" y="599709"/>
            <a:ext cx="11537525"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Timelines</a:t>
            </a:r>
          </a:p>
        </p:txBody>
      </p:sp>
      <p:sp>
        <p:nvSpPr>
          <p:cNvPr id="4" name="TextBox 4"/>
          <p:cNvSpPr txBox="1"/>
          <p:nvPr/>
        </p:nvSpPr>
        <p:spPr>
          <a:xfrm>
            <a:off x="7624067" y="904875"/>
            <a:ext cx="10470757" cy="9230395"/>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Effective Team Coordination​</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Biweekly Meetings: Regular Microsoft Teams meetings were held twice a week to review progress and set short-term goals.​</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Task Delegation: Each team member focused on their assigned role to ensure steady progress, minimising overlap and delays.​</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Clear Communication: Continuous updates via calls and messages helped address challenges promptly.​</a:t>
            </a:r>
          </a:p>
          <a:p>
            <a:pPr algn="l">
              <a:lnSpc>
                <a:spcPts val="4079"/>
              </a:lnSpc>
            </a:pPr>
            <a:r>
              <a:rPr lang="en-US" sz="2400">
                <a:solidFill>
                  <a:srgbClr val="0F4662"/>
                </a:solidFill>
                <a:latin typeface="Quicksand"/>
                <a:ea typeface="Quicksand"/>
                <a:cs typeface="Quicksand"/>
                <a:sym typeface="Quicksand"/>
              </a:rPr>
              <a:t>​</a:t>
            </a:r>
          </a:p>
          <a:p>
            <a:pPr algn="l">
              <a:lnSpc>
                <a:spcPts val="4079"/>
              </a:lnSpc>
            </a:pPr>
            <a:r>
              <a:rPr lang="en-US" sz="2400">
                <a:solidFill>
                  <a:srgbClr val="0F4662"/>
                </a:solidFill>
                <a:latin typeface="Quicksand"/>
                <a:ea typeface="Quicksand"/>
                <a:cs typeface="Quicksand"/>
                <a:sym typeface="Quicksand"/>
              </a:rPr>
              <a:t>Constraints and Challenges​</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University Commitments: Balancing the project with academic assignments required careful time management.​</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Professional Responsibilities: Team members contributed to the project while managing demanding job roles at JP Morgan, BT Group, and Rokos Capital Management.​</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Personal Obligations: Scheduling and contributing to the project alongside personal responsibilities added complexity but was addressed through flexible collaboration.​</a:t>
            </a:r>
          </a:p>
          <a:p>
            <a:pPr marL="0" lvl="0" indent="0" algn="l">
              <a:lnSpc>
                <a:spcPts val="4079"/>
              </a:lnSpc>
            </a:pPr>
            <a:endParaRPr lang="en-US" sz="2400">
              <a:solidFill>
                <a:srgbClr val="0F4662"/>
              </a:solidFill>
              <a:latin typeface="Quicksand"/>
              <a:ea typeface="Quicksand"/>
              <a:cs typeface="Quicksand"/>
              <a:sym typeface="Quicksan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099486"/>
            <a:chOff x="0" y="0"/>
            <a:chExt cx="4816593" cy="1079700"/>
          </a:xfrm>
        </p:grpSpPr>
        <p:sp>
          <p:nvSpPr>
            <p:cNvPr id="3" name="Freeform 3"/>
            <p:cNvSpPr/>
            <p:nvPr/>
          </p:nvSpPr>
          <p:spPr>
            <a:xfrm>
              <a:off x="0" y="0"/>
              <a:ext cx="4816592" cy="1079700"/>
            </a:xfrm>
            <a:custGeom>
              <a:avLst/>
              <a:gdLst/>
              <a:ahLst/>
              <a:cxnLst/>
              <a:rect l="l" t="t" r="r" b="b"/>
              <a:pathLst>
                <a:path w="4816592" h="1079700">
                  <a:moveTo>
                    <a:pt x="0" y="0"/>
                  </a:moveTo>
                  <a:lnTo>
                    <a:pt x="4816592" y="0"/>
                  </a:lnTo>
                  <a:lnTo>
                    <a:pt x="4816592" y="1079700"/>
                  </a:lnTo>
                  <a:lnTo>
                    <a:pt x="0" y="1079700"/>
                  </a:lnTo>
                  <a:close/>
                </a:path>
              </a:pathLst>
            </a:custGeom>
            <a:solidFill>
              <a:srgbClr val="A9BECB"/>
            </a:solidFill>
          </p:spPr>
          <p:txBody>
            <a:bodyPr/>
            <a:lstStyle/>
            <a:p>
              <a:endParaRPr lang="en-GB"/>
            </a:p>
          </p:txBody>
        </p:sp>
        <p:sp>
          <p:nvSpPr>
            <p:cNvPr id="4" name="TextBox 4"/>
            <p:cNvSpPr txBox="1"/>
            <p:nvPr/>
          </p:nvSpPr>
          <p:spPr>
            <a:xfrm>
              <a:off x="0" y="-47625"/>
              <a:ext cx="4816593" cy="1127325"/>
            </a:xfrm>
            <a:prstGeom prst="rect">
              <a:avLst/>
            </a:prstGeom>
          </p:spPr>
          <p:txBody>
            <a:bodyPr lIns="50800" tIns="50800" rIns="50800" bIns="50800" rtlCol="0" anchor="ctr"/>
            <a:lstStyle/>
            <a:p>
              <a:pPr algn="ctr">
                <a:lnSpc>
                  <a:spcPts val="3693"/>
                </a:lnSpc>
              </a:pPr>
              <a:endParaRPr/>
            </a:p>
          </p:txBody>
        </p:sp>
      </p:grpSp>
      <p:sp>
        <p:nvSpPr>
          <p:cNvPr id="5" name="TextBox 5"/>
          <p:cNvSpPr txBox="1"/>
          <p:nvPr/>
        </p:nvSpPr>
        <p:spPr>
          <a:xfrm>
            <a:off x="1028700" y="599709"/>
            <a:ext cx="9914964" cy="1085252"/>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References </a:t>
            </a:r>
          </a:p>
        </p:txBody>
      </p:sp>
      <p:sp>
        <p:nvSpPr>
          <p:cNvPr id="6" name="AutoShape 6"/>
          <p:cNvSpPr/>
          <p:nvPr/>
        </p:nvSpPr>
        <p:spPr>
          <a:xfrm>
            <a:off x="5986182" y="9648788"/>
            <a:ext cx="6492240" cy="0"/>
          </a:xfrm>
          <a:prstGeom prst="line">
            <a:avLst/>
          </a:prstGeom>
          <a:ln w="76200" cap="flat">
            <a:solidFill>
              <a:srgbClr val="0F4662"/>
            </a:solidFill>
            <a:prstDash val="solid"/>
            <a:headEnd type="none" w="sm" len="sm"/>
            <a:tailEnd type="none" w="sm" len="sm"/>
          </a:ln>
        </p:spPr>
        <p:txBody>
          <a:bodyPr/>
          <a:lstStyle/>
          <a:p>
            <a:endParaRPr lang="en-GB"/>
          </a:p>
        </p:txBody>
      </p:sp>
      <p:sp>
        <p:nvSpPr>
          <p:cNvPr id="7" name="Freeform 7"/>
          <p:cNvSpPr/>
          <p:nvPr/>
        </p:nvSpPr>
        <p:spPr>
          <a:xfrm>
            <a:off x="8256071" y="9991688"/>
            <a:ext cx="1679997" cy="249900"/>
          </a:xfrm>
          <a:custGeom>
            <a:avLst/>
            <a:gdLst/>
            <a:ahLst/>
            <a:cxnLst/>
            <a:rect l="l" t="t" r="r" b="b"/>
            <a:pathLst>
              <a:path w="1679997" h="249900">
                <a:moveTo>
                  <a:pt x="0" y="0"/>
                </a:moveTo>
                <a:lnTo>
                  <a:pt x="1679997" y="0"/>
                </a:lnTo>
                <a:lnTo>
                  <a:pt x="1679997"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8" name="TextBox 8"/>
          <p:cNvSpPr txBox="1"/>
          <p:nvPr/>
        </p:nvSpPr>
        <p:spPr>
          <a:xfrm>
            <a:off x="2068858" y="4248627"/>
            <a:ext cx="7271656" cy="805672"/>
          </a:xfrm>
          <a:prstGeom prst="rect">
            <a:avLst/>
          </a:prstGeom>
        </p:spPr>
        <p:txBody>
          <a:bodyPr lIns="0" tIns="0" rIns="0" bIns="0" rtlCol="0" anchor="t">
            <a:spAutoFit/>
          </a:bodyPr>
          <a:lstStyle/>
          <a:p>
            <a:pPr algn="l">
              <a:lnSpc>
                <a:spcPts val="5994"/>
              </a:lnSpc>
              <a:spcBef>
                <a:spcPct val="0"/>
              </a:spcBef>
            </a:pPr>
            <a:r>
              <a:rPr lang="en-US" sz="4282" u="sng">
                <a:solidFill>
                  <a:srgbClr val="61654D"/>
                </a:solidFill>
                <a:latin typeface="Akzidenz-Grotesk"/>
                <a:ea typeface="Akzidenz-Grotesk"/>
                <a:cs typeface="Akzidenz-Grotesk"/>
                <a:sym typeface="Akzidenz-Grotesk"/>
                <a:hlinkClick r:id="rId4" tooltip="https://report-2023.global-tipping-points.org/section1/1-earth-system-tipping-points/"/>
              </a:rPr>
              <a:t>Global Tipping Points Website</a:t>
            </a:r>
          </a:p>
        </p:txBody>
      </p:sp>
      <p:sp>
        <p:nvSpPr>
          <p:cNvPr id="9" name="TextBox 9"/>
          <p:cNvSpPr txBox="1"/>
          <p:nvPr/>
        </p:nvSpPr>
        <p:spPr>
          <a:xfrm>
            <a:off x="1133314" y="4543902"/>
            <a:ext cx="752846" cy="510377"/>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1</a:t>
            </a:r>
          </a:p>
        </p:txBody>
      </p:sp>
      <p:sp>
        <p:nvSpPr>
          <p:cNvPr id="10" name="TextBox 10"/>
          <p:cNvSpPr txBox="1"/>
          <p:nvPr/>
        </p:nvSpPr>
        <p:spPr>
          <a:xfrm>
            <a:off x="2068858" y="4892336"/>
            <a:ext cx="7971825" cy="805672"/>
          </a:xfrm>
          <a:prstGeom prst="rect">
            <a:avLst/>
          </a:prstGeom>
        </p:spPr>
        <p:txBody>
          <a:bodyPr lIns="0" tIns="0" rIns="0" bIns="0" rtlCol="0" anchor="t">
            <a:spAutoFit/>
          </a:bodyPr>
          <a:lstStyle/>
          <a:p>
            <a:pPr algn="l">
              <a:lnSpc>
                <a:spcPts val="5994"/>
              </a:lnSpc>
              <a:spcBef>
                <a:spcPct val="0"/>
              </a:spcBef>
            </a:pPr>
            <a:r>
              <a:rPr lang="en-US" sz="4282" u="sng">
                <a:solidFill>
                  <a:srgbClr val="61654D"/>
                </a:solidFill>
                <a:latin typeface="Akzidenz-Grotesk"/>
                <a:ea typeface="Akzidenz-Grotesk"/>
                <a:cs typeface="Akzidenz-Grotesk"/>
                <a:sym typeface="Akzidenz-Grotesk"/>
                <a:hlinkClick r:id="rId5" tooltip="https://www.bt.com/about/digital-impact-and-sustainability#sustainable"/>
              </a:rPr>
              <a:t>BT Group Manifesto Strategy</a:t>
            </a:r>
          </a:p>
        </p:txBody>
      </p:sp>
      <p:sp>
        <p:nvSpPr>
          <p:cNvPr id="11" name="TextBox 11"/>
          <p:cNvSpPr txBox="1"/>
          <p:nvPr/>
        </p:nvSpPr>
        <p:spPr>
          <a:xfrm>
            <a:off x="1133314" y="5187611"/>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4</a:t>
            </a:r>
          </a:p>
        </p:txBody>
      </p:sp>
      <p:sp>
        <p:nvSpPr>
          <p:cNvPr id="12" name="TextBox 12"/>
          <p:cNvSpPr txBox="1"/>
          <p:nvPr/>
        </p:nvSpPr>
        <p:spPr>
          <a:xfrm>
            <a:off x="2068858" y="5612560"/>
            <a:ext cx="4493607" cy="805672"/>
          </a:xfrm>
          <a:prstGeom prst="rect">
            <a:avLst/>
          </a:prstGeom>
        </p:spPr>
        <p:txBody>
          <a:bodyPr lIns="0" tIns="0" rIns="0" bIns="0" rtlCol="0" anchor="t">
            <a:spAutoFit/>
          </a:bodyPr>
          <a:lstStyle/>
          <a:p>
            <a:pPr algn="l">
              <a:lnSpc>
                <a:spcPts val="5994"/>
              </a:lnSpc>
              <a:spcBef>
                <a:spcPct val="0"/>
              </a:spcBef>
            </a:pPr>
            <a:r>
              <a:rPr lang="en-US" sz="4282" u="sng">
                <a:solidFill>
                  <a:srgbClr val="61654D"/>
                </a:solidFill>
                <a:latin typeface="Akzidenz-Grotesk"/>
                <a:ea typeface="Akzidenz-Grotesk"/>
                <a:cs typeface="Akzidenz-Grotesk"/>
                <a:sym typeface="Akzidenz-Grotesk"/>
                <a:hlinkClick r:id="rId6" tooltip="https://www.bt.com/about/digital-impact-and-sustainability/tackling-climate-change"/>
              </a:rPr>
              <a:t>BT Sustainability</a:t>
            </a:r>
          </a:p>
        </p:txBody>
      </p:sp>
      <p:sp>
        <p:nvSpPr>
          <p:cNvPr id="13" name="TextBox 13"/>
          <p:cNvSpPr txBox="1"/>
          <p:nvPr/>
        </p:nvSpPr>
        <p:spPr>
          <a:xfrm>
            <a:off x="1133314" y="5907835"/>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5</a:t>
            </a:r>
          </a:p>
        </p:txBody>
      </p:sp>
      <p:sp>
        <p:nvSpPr>
          <p:cNvPr id="14" name="TextBox 14"/>
          <p:cNvSpPr txBox="1"/>
          <p:nvPr/>
        </p:nvSpPr>
        <p:spPr>
          <a:xfrm>
            <a:off x="2068858" y="6332470"/>
            <a:ext cx="11948811" cy="805672"/>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Energy Saving Stories- Intranet- BT</a:t>
            </a:r>
          </a:p>
        </p:txBody>
      </p:sp>
      <p:sp>
        <p:nvSpPr>
          <p:cNvPr id="15" name="TextBox 15"/>
          <p:cNvSpPr txBox="1"/>
          <p:nvPr/>
        </p:nvSpPr>
        <p:spPr>
          <a:xfrm>
            <a:off x="1133314" y="6627745"/>
            <a:ext cx="752846" cy="510377"/>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7</a:t>
            </a:r>
          </a:p>
        </p:txBody>
      </p:sp>
      <p:sp>
        <p:nvSpPr>
          <p:cNvPr id="16" name="TextBox 16"/>
          <p:cNvSpPr txBox="1"/>
          <p:nvPr/>
        </p:nvSpPr>
        <p:spPr>
          <a:xfrm>
            <a:off x="2068858" y="7700116"/>
            <a:ext cx="5648698" cy="1558184"/>
          </a:xfrm>
          <a:prstGeom prst="rect">
            <a:avLst/>
          </a:prstGeom>
        </p:spPr>
        <p:txBody>
          <a:bodyPr lIns="0" tIns="0" rIns="0" bIns="0" rtlCol="0" anchor="t">
            <a:spAutoFit/>
          </a:bodyPr>
          <a:lstStyle/>
          <a:p>
            <a:pPr algn="l">
              <a:lnSpc>
                <a:spcPts val="5994"/>
              </a:lnSpc>
            </a:pPr>
            <a:r>
              <a:rPr lang="en-US" sz="4282" u="sng">
                <a:solidFill>
                  <a:srgbClr val="61654D"/>
                </a:solidFill>
                <a:latin typeface="Akzidenz-Grotesk"/>
                <a:ea typeface="Akzidenz-Grotesk"/>
                <a:cs typeface="Akzidenz-Grotesk"/>
                <a:sym typeface="Akzidenz-Grotesk"/>
                <a:hlinkClick r:id="rId7" tooltip="https://www.bournemouthecho.co.uk/news/18477113.jp-morgan-build-canopy-solar-panels-bournemouth-car-park/"/>
              </a:rPr>
              <a:t>JP Morgan Solar Panels</a:t>
            </a:r>
          </a:p>
          <a:p>
            <a:pPr algn="l">
              <a:lnSpc>
                <a:spcPts val="5994"/>
              </a:lnSpc>
              <a:spcBef>
                <a:spcPct val="0"/>
              </a:spcBef>
            </a:pPr>
            <a:endParaRPr lang="en-US" sz="4282" u="sng">
              <a:solidFill>
                <a:srgbClr val="61654D"/>
              </a:solidFill>
              <a:latin typeface="Akzidenz-Grotesk"/>
              <a:ea typeface="Akzidenz-Grotesk"/>
              <a:cs typeface="Akzidenz-Grotesk"/>
              <a:sym typeface="Akzidenz-Grotesk"/>
              <a:hlinkClick r:id="rId7" tooltip="https://www.bournemouthecho.co.uk/news/18477113.jp-morgan-build-canopy-solar-panels-bournemouth-car-park/"/>
            </a:endParaRPr>
          </a:p>
        </p:txBody>
      </p:sp>
      <p:sp>
        <p:nvSpPr>
          <p:cNvPr id="17" name="TextBox 17"/>
          <p:cNvSpPr txBox="1"/>
          <p:nvPr/>
        </p:nvSpPr>
        <p:spPr>
          <a:xfrm>
            <a:off x="1133314" y="7995391"/>
            <a:ext cx="752846" cy="510377"/>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9</a:t>
            </a:r>
          </a:p>
        </p:txBody>
      </p:sp>
      <p:sp>
        <p:nvSpPr>
          <p:cNvPr id="18" name="TextBox 18"/>
          <p:cNvSpPr txBox="1"/>
          <p:nvPr/>
        </p:nvSpPr>
        <p:spPr>
          <a:xfrm>
            <a:off x="2068858" y="7016293"/>
            <a:ext cx="14923742" cy="726224"/>
          </a:xfrm>
          <a:prstGeom prst="rect">
            <a:avLst/>
          </a:prstGeom>
        </p:spPr>
        <p:txBody>
          <a:bodyPr wrap="square" lIns="0" tIns="0" rIns="0" bIns="0" rtlCol="0" anchor="t">
            <a:spAutoFit/>
          </a:bodyPr>
          <a:lstStyle/>
          <a:p>
            <a:pPr algn="l">
              <a:lnSpc>
                <a:spcPts val="5994"/>
              </a:lnSpc>
              <a:spcBef>
                <a:spcPct val="0"/>
              </a:spcBef>
            </a:pPr>
            <a:r>
              <a:rPr lang="en-US" sz="4282" dirty="0">
                <a:solidFill>
                  <a:srgbClr val="61654D"/>
                </a:solidFill>
                <a:latin typeface="Akzidenz-Grotesk"/>
                <a:ea typeface="Akzidenz-Grotesk"/>
                <a:cs typeface="Akzidenz-Grotesk"/>
                <a:sym typeface="Akzidenz-Grotesk"/>
              </a:rPr>
              <a:t>ESG at RCM- Intranet- Rokos Capital Management</a:t>
            </a:r>
          </a:p>
        </p:txBody>
      </p:sp>
      <p:sp>
        <p:nvSpPr>
          <p:cNvPr id="19" name="TextBox 19"/>
          <p:cNvSpPr txBox="1"/>
          <p:nvPr/>
        </p:nvSpPr>
        <p:spPr>
          <a:xfrm>
            <a:off x="1133314" y="7311568"/>
            <a:ext cx="752846" cy="510377"/>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8</a:t>
            </a:r>
          </a:p>
        </p:txBody>
      </p:sp>
      <p:sp>
        <p:nvSpPr>
          <p:cNvPr id="20" name="TextBox 20"/>
          <p:cNvSpPr txBox="1"/>
          <p:nvPr/>
        </p:nvSpPr>
        <p:spPr>
          <a:xfrm>
            <a:off x="2068858" y="8285873"/>
            <a:ext cx="9624046" cy="805672"/>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JP Morgan ESG- Intranet- JP Morgan</a:t>
            </a:r>
          </a:p>
        </p:txBody>
      </p:sp>
      <p:sp>
        <p:nvSpPr>
          <p:cNvPr id="21" name="TextBox 21"/>
          <p:cNvSpPr txBox="1"/>
          <p:nvPr/>
        </p:nvSpPr>
        <p:spPr>
          <a:xfrm>
            <a:off x="1133314" y="8581148"/>
            <a:ext cx="752846" cy="510377"/>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10</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3442710" y="3369664"/>
            <a:ext cx="11402580" cy="3185722"/>
          </a:xfrm>
          <a:prstGeom prst="rect">
            <a:avLst/>
          </a:prstGeom>
        </p:spPr>
        <p:txBody>
          <a:bodyPr lIns="0" tIns="0" rIns="0" bIns="0" rtlCol="0" anchor="t">
            <a:spAutoFit/>
          </a:bodyPr>
          <a:lstStyle/>
          <a:p>
            <a:pPr marL="0" lvl="0" indent="0" algn="ctr">
              <a:lnSpc>
                <a:spcPts val="26009"/>
              </a:lnSpc>
              <a:spcBef>
                <a:spcPct val="0"/>
              </a:spcBef>
            </a:pPr>
            <a:r>
              <a:rPr lang="en-US" sz="18577" b="1" i="1">
                <a:solidFill>
                  <a:srgbClr val="0F4662"/>
                </a:solidFill>
                <a:latin typeface="Cormorant Garamond Bold Italics"/>
                <a:ea typeface="Cormorant Garamond Bold Italics"/>
                <a:cs typeface="Cormorant Garamond Bold Italics"/>
                <a:sym typeface="Cormorant Garamond Bold Italics"/>
              </a:rPr>
              <a:t>Thank you</a:t>
            </a:r>
          </a:p>
        </p:txBody>
      </p:sp>
      <p:sp>
        <p:nvSpPr>
          <p:cNvPr id="3" name="AutoShape 3"/>
          <p:cNvSpPr/>
          <p:nvPr/>
        </p:nvSpPr>
        <p:spPr>
          <a:xfrm>
            <a:off x="5897880" y="2215083"/>
            <a:ext cx="6492240" cy="0"/>
          </a:xfrm>
          <a:prstGeom prst="line">
            <a:avLst/>
          </a:prstGeom>
          <a:ln w="76200" cap="flat">
            <a:solidFill>
              <a:srgbClr val="0F4662"/>
            </a:solidFill>
            <a:prstDash val="solid"/>
            <a:headEnd type="none" w="sm" len="sm"/>
            <a:tailEnd type="none" w="sm" len="sm"/>
          </a:ln>
        </p:spPr>
        <p:txBody>
          <a:bodyPr/>
          <a:lstStyle/>
          <a:p>
            <a:endParaRPr lang="en-GB"/>
          </a:p>
        </p:txBody>
      </p:sp>
      <p:sp>
        <p:nvSpPr>
          <p:cNvPr id="4" name="Freeform 4"/>
          <p:cNvSpPr/>
          <p:nvPr/>
        </p:nvSpPr>
        <p:spPr>
          <a:xfrm>
            <a:off x="8304001" y="1116666"/>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5" name="AutoShape 5"/>
          <p:cNvSpPr/>
          <p:nvPr/>
        </p:nvSpPr>
        <p:spPr>
          <a:xfrm>
            <a:off x="5897880" y="8159883"/>
            <a:ext cx="6492240" cy="0"/>
          </a:xfrm>
          <a:prstGeom prst="line">
            <a:avLst/>
          </a:prstGeom>
          <a:ln w="76200" cap="flat">
            <a:solidFill>
              <a:srgbClr val="0F4662"/>
            </a:solidFill>
            <a:prstDash val="solid"/>
            <a:headEnd type="none" w="sm" len="sm"/>
            <a:tailEnd type="none" w="sm" len="sm"/>
          </a:ln>
        </p:spPr>
        <p:txBody>
          <a:bodyPr/>
          <a:lstStyle/>
          <a:p>
            <a:endParaRPr lang="en-GB"/>
          </a:p>
        </p:txBody>
      </p:sp>
      <p:sp>
        <p:nvSpPr>
          <p:cNvPr id="6" name="Freeform 6"/>
          <p:cNvSpPr/>
          <p:nvPr/>
        </p:nvSpPr>
        <p:spPr>
          <a:xfrm>
            <a:off x="8304001" y="9008400"/>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4099486"/>
            <a:chOff x="0" y="0"/>
            <a:chExt cx="4816593" cy="1079700"/>
          </a:xfrm>
        </p:grpSpPr>
        <p:sp>
          <p:nvSpPr>
            <p:cNvPr id="3" name="Freeform 3"/>
            <p:cNvSpPr/>
            <p:nvPr/>
          </p:nvSpPr>
          <p:spPr>
            <a:xfrm>
              <a:off x="0" y="0"/>
              <a:ext cx="4816592" cy="1079700"/>
            </a:xfrm>
            <a:custGeom>
              <a:avLst/>
              <a:gdLst/>
              <a:ahLst/>
              <a:cxnLst/>
              <a:rect l="l" t="t" r="r" b="b"/>
              <a:pathLst>
                <a:path w="4816592" h="1079700">
                  <a:moveTo>
                    <a:pt x="0" y="0"/>
                  </a:moveTo>
                  <a:lnTo>
                    <a:pt x="4816592" y="0"/>
                  </a:lnTo>
                  <a:lnTo>
                    <a:pt x="4816592" y="1079700"/>
                  </a:lnTo>
                  <a:lnTo>
                    <a:pt x="0" y="1079700"/>
                  </a:lnTo>
                  <a:close/>
                </a:path>
              </a:pathLst>
            </a:custGeom>
            <a:solidFill>
              <a:srgbClr val="A9BECB"/>
            </a:solidFill>
          </p:spPr>
          <p:txBody>
            <a:bodyPr/>
            <a:lstStyle/>
            <a:p>
              <a:endParaRPr lang="en-GB"/>
            </a:p>
          </p:txBody>
        </p:sp>
        <p:sp>
          <p:nvSpPr>
            <p:cNvPr id="4" name="TextBox 4"/>
            <p:cNvSpPr txBox="1"/>
            <p:nvPr/>
          </p:nvSpPr>
          <p:spPr>
            <a:xfrm>
              <a:off x="0" y="-47625"/>
              <a:ext cx="4816593" cy="1127325"/>
            </a:xfrm>
            <a:prstGeom prst="rect">
              <a:avLst/>
            </a:prstGeom>
          </p:spPr>
          <p:txBody>
            <a:bodyPr lIns="50800" tIns="50800" rIns="50800" bIns="50800" rtlCol="0" anchor="ctr"/>
            <a:lstStyle/>
            <a:p>
              <a:pPr algn="ctr">
                <a:lnSpc>
                  <a:spcPts val="3693"/>
                </a:lnSpc>
              </a:pPr>
              <a:endParaRPr/>
            </a:p>
          </p:txBody>
        </p:sp>
      </p:grpSp>
      <p:sp>
        <p:nvSpPr>
          <p:cNvPr id="5" name="TextBox 5"/>
          <p:cNvSpPr txBox="1"/>
          <p:nvPr/>
        </p:nvSpPr>
        <p:spPr>
          <a:xfrm>
            <a:off x="1028700" y="599709"/>
            <a:ext cx="99149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Contents</a:t>
            </a:r>
          </a:p>
        </p:txBody>
      </p:sp>
      <p:sp>
        <p:nvSpPr>
          <p:cNvPr id="6" name="AutoShape 6"/>
          <p:cNvSpPr/>
          <p:nvPr/>
        </p:nvSpPr>
        <p:spPr>
          <a:xfrm>
            <a:off x="5986182" y="9491623"/>
            <a:ext cx="6492240" cy="0"/>
          </a:xfrm>
          <a:prstGeom prst="line">
            <a:avLst/>
          </a:prstGeom>
          <a:ln w="76200" cap="flat">
            <a:solidFill>
              <a:srgbClr val="0F4662"/>
            </a:solidFill>
            <a:prstDash val="solid"/>
            <a:headEnd type="none" w="sm" len="sm"/>
            <a:tailEnd type="none" w="sm" len="sm"/>
          </a:ln>
        </p:spPr>
        <p:txBody>
          <a:bodyPr/>
          <a:lstStyle/>
          <a:p>
            <a:endParaRPr lang="en-GB"/>
          </a:p>
        </p:txBody>
      </p:sp>
      <p:sp>
        <p:nvSpPr>
          <p:cNvPr id="7" name="Freeform 7"/>
          <p:cNvSpPr/>
          <p:nvPr/>
        </p:nvSpPr>
        <p:spPr>
          <a:xfrm>
            <a:off x="8256071" y="9834523"/>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8" name="TextBox 8"/>
          <p:cNvSpPr txBox="1"/>
          <p:nvPr/>
        </p:nvSpPr>
        <p:spPr>
          <a:xfrm>
            <a:off x="1964243" y="1887818"/>
            <a:ext cx="3110327"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Introduction</a:t>
            </a:r>
          </a:p>
        </p:txBody>
      </p:sp>
      <p:sp>
        <p:nvSpPr>
          <p:cNvPr id="9" name="TextBox 9"/>
          <p:cNvSpPr txBox="1"/>
          <p:nvPr/>
        </p:nvSpPr>
        <p:spPr>
          <a:xfrm>
            <a:off x="1028700" y="2183093"/>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3</a:t>
            </a:r>
          </a:p>
        </p:txBody>
      </p:sp>
      <p:sp>
        <p:nvSpPr>
          <p:cNvPr id="10" name="TextBox 10"/>
          <p:cNvSpPr txBox="1"/>
          <p:nvPr/>
        </p:nvSpPr>
        <p:spPr>
          <a:xfrm>
            <a:off x="1964243" y="2531527"/>
            <a:ext cx="7971825"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Goal and Alignment to SDG 12</a:t>
            </a:r>
          </a:p>
        </p:txBody>
      </p:sp>
      <p:sp>
        <p:nvSpPr>
          <p:cNvPr id="11" name="TextBox 11"/>
          <p:cNvSpPr txBox="1"/>
          <p:nvPr/>
        </p:nvSpPr>
        <p:spPr>
          <a:xfrm>
            <a:off x="1028700" y="2826802"/>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4</a:t>
            </a:r>
          </a:p>
        </p:txBody>
      </p:sp>
      <p:sp>
        <p:nvSpPr>
          <p:cNvPr id="12" name="TextBox 12"/>
          <p:cNvSpPr txBox="1"/>
          <p:nvPr/>
        </p:nvSpPr>
        <p:spPr>
          <a:xfrm>
            <a:off x="1964243" y="3251751"/>
            <a:ext cx="4493607"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Project Concept</a:t>
            </a:r>
          </a:p>
        </p:txBody>
      </p:sp>
      <p:sp>
        <p:nvSpPr>
          <p:cNvPr id="13" name="TextBox 13"/>
          <p:cNvSpPr txBox="1"/>
          <p:nvPr/>
        </p:nvSpPr>
        <p:spPr>
          <a:xfrm>
            <a:off x="1028700" y="3547026"/>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5</a:t>
            </a:r>
          </a:p>
        </p:txBody>
      </p:sp>
      <p:sp>
        <p:nvSpPr>
          <p:cNvPr id="14" name="TextBox 14"/>
          <p:cNvSpPr txBox="1"/>
          <p:nvPr/>
        </p:nvSpPr>
        <p:spPr>
          <a:xfrm>
            <a:off x="1964243" y="3971661"/>
            <a:ext cx="7555005"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Features of the interactive map</a:t>
            </a:r>
          </a:p>
        </p:txBody>
      </p:sp>
      <p:sp>
        <p:nvSpPr>
          <p:cNvPr id="15" name="TextBox 15"/>
          <p:cNvSpPr txBox="1"/>
          <p:nvPr/>
        </p:nvSpPr>
        <p:spPr>
          <a:xfrm>
            <a:off x="1028700" y="4266936"/>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6</a:t>
            </a:r>
          </a:p>
        </p:txBody>
      </p:sp>
      <p:sp>
        <p:nvSpPr>
          <p:cNvPr id="16" name="TextBox 16"/>
          <p:cNvSpPr txBox="1"/>
          <p:nvPr/>
        </p:nvSpPr>
        <p:spPr>
          <a:xfrm>
            <a:off x="1964243" y="4691570"/>
            <a:ext cx="7555005"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Originality and Interactivity</a:t>
            </a:r>
          </a:p>
        </p:txBody>
      </p:sp>
      <p:sp>
        <p:nvSpPr>
          <p:cNvPr id="17" name="TextBox 17"/>
          <p:cNvSpPr txBox="1"/>
          <p:nvPr/>
        </p:nvSpPr>
        <p:spPr>
          <a:xfrm>
            <a:off x="1028700" y="4986845"/>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7</a:t>
            </a:r>
          </a:p>
        </p:txBody>
      </p:sp>
      <p:sp>
        <p:nvSpPr>
          <p:cNvPr id="18" name="TextBox 18"/>
          <p:cNvSpPr txBox="1"/>
          <p:nvPr/>
        </p:nvSpPr>
        <p:spPr>
          <a:xfrm>
            <a:off x="10635767" y="4691570"/>
            <a:ext cx="7555005"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Collaboration</a:t>
            </a:r>
          </a:p>
        </p:txBody>
      </p:sp>
      <p:sp>
        <p:nvSpPr>
          <p:cNvPr id="19" name="TextBox 19"/>
          <p:cNvSpPr txBox="1"/>
          <p:nvPr/>
        </p:nvSpPr>
        <p:spPr>
          <a:xfrm>
            <a:off x="9700224" y="4986845"/>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8</a:t>
            </a:r>
          </a:p>
        </p:txBody>
      </p:sp>
      <p:sp>
        <p:nvSpPr>
          <p:cNvPr id="20" name="TextBox 20"/>
          <p:cNvSpPr txBox="1"/>
          <p:nvPr/>
        </p:nvSpPr>
        <p:spPr>
          <a:xfrm>
            <a:off x="10635767" y="5329745"/>
            <a:ext cx="7555005"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User-friendly and accesibility</a:t>
            </a:r>
          </a:p>
        </p:txBody>
      </p:sp>
      <p:sp>
        <p:nvSpPr>
          <p:cNvPr id="21" name="TextBox 21"/>
          <p:cNvSpPr txBox="1"/>
          <p:nvPr/>
        </p:nvSpPr>
        <p:spPr>
          <a:xfrm>
            <a:off x="9700224" y="5625020"/>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9</a:t>
            </a:r>
          </a:p>
        </p:txBody>
      </p:sp>
      <p:sp>
        <p:nvSpPr>
          <p:cNvPr id="22" name="TextBox 22"/>
          <p:cNvSpPr txBox="1"/>
          <p:nvPr/>
        </p:nvSpPr>
        <p:spPr>
          <a:xfrm>
            <a:off x="10635767" y="5923344"/>
            <a:ext cx="7555005"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Design &amp; Visualisation</a:t>
            </a:r>
          </a:p>
        </p:txBody>
      </p:sp>
      <p:sp>
        <p:nvSpPr>
          <p:cNvPr id="23" name="TextBox 23"/>
          <p:cNvSpPr txBox="1"/>
          <p:nvPr/>
        </p:nvSpPr>
        <p:spPr>
          <a:xfrm>
            <a:off x="9700224" y="6218619"/>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10</a:t>
            </a:r>
          </a:p>
        </p:txBody>
      </p:sp>
      <p:sp>
        <p:nvSpPr>
          <p:cNvPr id="24" name="TextBox 24"/>
          <p:cNvSpPr txBox="1"/>
          <p:nvPr/>
        </p:nvSpPr>
        <p:spPr>
          <a:xfrm>
            <a:off x="10635767" y="6500989"/>
            <a:ext cx="7555005"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SDG Coverage</a:t>
            </a:r>
          </a:p>
        </p:txBody>
      </p:sp>
      <p:sp>
        <p:nvSpPr>
          <p:cNvPr id="25" name="TextBox 25"/>
          <p:cNvSpPr txBox="1"/>
          <p:nvPr/>
        </p:nvSpPr>
        <p:spPr>
          <a:xfrm>
            <a:off x="9700224" y="6796264"/>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11</a:t>
            </a:r>
          </a:p>
        </p:txBody>
      </p:sp>
      <p:sp>
        <p:nvSpPr>
          <p:cNvPr id="26" name="TextBox 26"/>
          <p:cNvSpPr txBox="1"/>
          <p:nvPr/>
        </p:nvSpPr>
        <p:spPr>
          <a:xfrm>
            <a:off x="10635767" y="7060135"/>
            <a:ext cx="7555005"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Future Plans/ Enhancement</a:t>
            </a:r>
          </a:p>
        </p:txBody>
      </p:sp>
      <p:sp>
        <p:nvSpPr>
          <p:cNvPr id="27" name="TextBox 27"/>
          <p:cNvSpPr txBox="1"/>
          <p:nvPr/>
        </p:nvSpPr>
        <p:spPr>
          <a:xfrm>
            <a:off x="9700224" y="7355410"/>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12</a:t>
            </a:r>
          </a:p>
        </p:txBody>
      </p:sp>
      <p:sp>
        <p:nvSpPr>
          <p:cNvPr id="28" name="TextBox 28"/>
          <p:cNvSpPr txBox="1"/>
          <p:nvPr/>
        </p:nvSpPr>
        <p:spPr>
          <a:xfrm>
            <a:off x="10635767" y="7703844"/>
            <a:ext cx="7555005" cy="805634"/>
          </a:xfrm>
          <a:prstGeom prst="rect">
            <a:avLst/>
          </a:prstGeom>
        </p:spPr>
        <p:txBody>
          <a:bodyPr lIns="0" tIns="0" rIns="0" bIns="0" rtlCol="0" anchor="t">
            <a:spAutoFit/>
          </a:bodyPr>
          <a:lstStyle/>
          <a:p>
            <a:pPr algn="l">
              <a:lnSpc>
                <a:spcPts val="5994"/>
              </a:lnSpc>
              <a:spcBef>
                <a:spcPct val="0"/>
              </a:spcBef>
            </a:pPr>
            <a:r>
              <a:rPr lang="en-US" sz="4282">
                <a:solidFill>
                  <a:srgbClr val="61654D"/>
                </a:solidFill>
                <a:latin typeface="Akzidenz-Grotesk"/>
                <a:ea typeface="Akzidenz-Grotesk"/>
                <a:cs typeface="Akzidenz-Grotesk"/>
                <a:sym typeface="Akzidenz-Grotesk"/>
              </a:rPr>
              <a:t>Timelines</a:t>
            </a:r>
          </a:p>
        </p:txBody>
      </p:sp>
      <p:sp>
        <p:nvSpPr>
          <p:cNvPr id="29" name="TextBox 29"/>
          <p:cNvSpPr txBox="1"/>
          <p:nvPr/>
        </p:nvSpPr>
        <p:spPr>
          <a:xfrm>
            <a:off x="9700224" y="7999119"/>
            <a:ext cx="752846" cy="510359"/>
          </a:xfrm>
          <a:prstGeom prst="rect">
            <a:avLst/>
          </a:prstGeom>
        </p:spPr>
        <p:txBody>
          <a:bodyPr lIns="0" tIns="0" rIns="0" bIns="0" rtlCol="0" anchor="t">
            <a:spAutoFit/>
          </a:bodyPr>
          <a:lstStyle/>
          <a:p>
            <a:pPr algn="ctr">
              <a:lnSpc>
                <a:spcPts val="3600"/>
              </a:lnSpc>
            </a:pPr>
            <a:r>
              <a:rPr lang="en-US" sz="4235">
                <a:solidFill>
                  <a:srgbClr val="5271FF"/>
                </a:solidFill>
                <a:latin typeface="Bold Ink"/>
                <a:ea typeface="Bold Ink"/>
                <a:cs typeface="Bold Ink"/>
                <a:sym typeface="Bold Ink"/>
              </a:rPr>
              <a:t>13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430236" y="1571625"/>
            <a:ext cx="11345474" cy="8715375"/>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Our project focuses on creating an interactive tool (A web map) to raise awareness about SDG 12 (Responsible Consumption and Production). It highlights workplace contributions to sustainability while engaging users with interactive content.​</a:t>
            </a:r>
          </a:p>
          <a:p>
            <a:pPr algn="ctr">
              <a:lnSpc>
                <a:spcPts val="4079"/>
              </a:lnSpc>
            </a:pPr>
            <a:r>
              <a:rPr lang="en-US" sz="2400">
                <a:solidFill>
                  <a:srgbClr val="0F4662"/>
                </a:solidFill>
                <a:latin typeface="Quicksand"/>
                <a:ea typeface="Quicksand"/>
                <a:cs typeface="Quicksand"/>
                <a:sym typeface="Quicksand"/>
              </a:rPr>
              <a:t>​</a:t>
            </a:r>
          </a:p>
          <a:p>
            <a:pPr algn="ctr">
              <a:lnSpc>
                <a:spcPts val="4079"/>
              </a:lnSpc>
            </a:pPr>
            <a:r>
              <a:rPr lang="en-US" sz="2400">
                <a:solidFill>
                  <a:srgbClr val="0F4662"/>
                </a:solidFill>
                <a:latin typeface="Quicksand"/>
                <a:ea typeface="Quicksand"/>
                <a:cs typeface="Quicksand"/>
                <a:sym typeface="Quicksand"/>
              </a:rPr>
              <a:t>Why SDG 12?​</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SDG 12 addresses the urgent need for reducing waste, promoting sustainable practices, and minimising environmental impact.​</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It is critical for fostering global environmental responsibility, particularly in industries like finance, telecoms, and beyond.​</a:t>
            </a:r>
          </a:p>
          <a:p>
            <a:pPr algn="l">
              <a:lnSpc>
                <a:spcPts val="4079"/>
              </a:lnSpc>
            </a:pPr>
            <a:r>
              <a:rPr lang="en-US" sz="2400">
                <a:solidFill>
                  <a:srgbClr val="0F4662"/>
                </a:solidFill>
                <a:latin typeface="Quicksand"/>
                <a:ea typeface="Quicksand"/>
                <a:cs typeface="Quicksand"/>
                <a:sym typeface="Quicksand"/>
              </a:rPr>
              <a:t>​</a:t>
            </a:r>
          </a:p>
          <a:p>
            <a:pPr algn="ctr">
              <a:lnSpc>
                <a:spcPts val="4079"/>
              </a:lnSpc>
            </a:pPr>
            <a:r>
              <a:rPr lang="en-US" sz="2400">
                <a:solidFill>
                  <a:srgbClr val="0F4662"/>
                </a:solidFill>
                <a:latin typeface="Quicksand"/>
                <a:ea typeface="Quicksand"/>
                <a:cs typeface="Quicksand"/>
                <a:sym typeface="Quicksand"/>
              </a:rPr>
              <a:t>How we address SDG 12​</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The tool showcases sustainability initiatives from JP Morgan, BT Group, and Rokos Capital Management, emphasising real-world examples of responsible consumption and production.​</a:t>
            </a:r>
          </a:p>
          <a:p>
            <a:pPr algn="ctr">
              <a:lnSpc>
                <a:spcPts val="4079"/>
              </a:lnSpc>
            </a:pPr>
            <a:r>
              <a:rPr lang="en-US" sz="2400">
                <a:solidFill>
                  <a:srgbClr val="0F4662"/>
                </a:solidFill>
                <a:latin typeface="Quicksand"/>
                <a:ea typeface="Quicksand"/>
                <a:cs typeface="Quicksand"/>
                <a:sym typeface="Quicksand"/>
              </a:rPr>
              <a:t>​</a:t>
            </a:r>
          </a:p>
          <a:p>
            <a:pPr marL="0" lvl="0" indent="0" algn="ctr">
              <a:lnSpc>
                <a:spcPts val="4079"/>
              </a:lnSpc>
            </a:pPr>
            <a:endParaRPr lang="en-US" sz="2400">
              <a:solidFill>
                <a:srgbClr val="0F4662"/>
              </a:solidFill>
              <a:latin typeface="Quicksand"/>
              <a:ea typeface="Quicksand"/>
              <a:cs typeface="Quicksand"/>
              <a:sym typeface="Quicksand"/>
            </a:endParaRPr>
          </a:p>
        </p:txBody>
      </p:sp>
      <p:sp>
        <p:nvSpPr>
          <p:cNvPr id="3" name="Freeform 3"/>
          <p:cNvSpPr/>
          <p:nvPr/>
        </p:nvSpPr>
        <p:spPr>
          <a:xfrm>
            <a:off x="12748212" y="1695450"/>
            <a:ext cx="5539788" cy="7562850"/>
          </a:xfrm>
          <a:custGeom>
            <a:avLst/>
            <a:gdLst/>
            <a:ahLst/>
            <a:cxnLst/>
            <a:rect l="l" t="t" r="r" b="b"/>
            <a:pathLst>
              <a:path w="5539788" h="7562850">
                <a:moveTo>
                  <a:pt x="0" y="0"/>
                </a:moveTo>
                <a:lnTo>
                  <a:pt x="5539788" y="0"/>
                </a:lnTo>
                <a:lnTo>
                  <a:pt x="5539788" y="7562850"/>
                </a:lnTo>
                <a:lnTo>
                  <a:pt x="0" y="7562850"/>
                </a:lnTo>
                <a:lnTo>
                  <a:pt x="0" y="0"/>
                </a:lnTo>
                <a:close/>
              </a:path>
            </a:pathLst>
          </a:custGeom>
          <a:blipFill>
            <a:blip r:embed="rId2"/>
            <a:stretch>
              <a:fillRect/>
            </a:stretch>
          </a:blipFill>
        </p:spPr>
        <p:txBody>
          <a:bodyPr/>
          <a:lstStyle/>
          <a:p>
            <a:endParaRPr lang="en-GB"/>
          </a:p>
        </p:txBody>
      </p:sp>
      <p:sp>
        <p:nvSpPr>
          <p:cNvPr id="4" name="TextBox 4"/>
          <p:cNvSpPr txBox="1"/>
          <p:nvPr/>
        </p:nvSpPr>
        <p:spPr>
          <a:xfrm>
            <a:off x="1028700" y="599709"/>
            <a:ext cx="804816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2570951" y="2916924"/>
            <a:ext cx="13146098" cy="6091477"/>
          </a:xfrm>
          <a:prstGeom prst="rect">
            <a:avLst/>
          </a:prstGeom>
        </p:spPr>
        <p:txBody>
          <a:bodyPr lIns="0" tIns="0" rIns="0" bIns="0" rtlCol="0" anchor="t">
            <a:spAutoFit/>
          </a:bodyPr>
          <a:lstStyle/>
          <a:p>
            <a:pPr algn="ctr">
              <a:lnSpc>
                <a:spcPts val="4415"/>
              </a:lnSpc>
            </a:pPr>
            <a:r>
              <a:rPr lang="en-US" sz="2597">
                <a:solidFill>
                  <a:srgbClr val="0F4662"/>
                </a:solidFill>
                <a:latin typeface="Quicksand"/>
                <a:ea typeface="Quicksand"/>
                <a:cs typeface="Quicksand"/>
                <a:sym typeface="Quicksand"/>
              </a:rPr>
              <a:t>The Goal​</a:t>
            </a:r>
          </a:p>
          <a:p>
            <a:pPr marL="560765" lvl="1" indent="-280382" algn="l">
              <a:lnSpc>
                <a:spcPts val="4415"/>
              </a:lnSpc>
              <a:buFont typeface="Arial"/>
              <a:buChar char="•"/>
            </a:pPr>
            <a:r>
              <a:rPr lang="en-US" sz="2597">
                <a:solidFill>
                  <a:srgbClr val="0F4662"/>
                </a:solidFill>
                <a:latin typeface="Quicksand"/>
                <a:ea typeface="Quicksand"/>
                <a:cs typeface="Quicksand"/>
                <a:sym typeface="Quicksand"/>
              </a:rPr>
              <a:t>We aimed to build our website to bring awareness about SDG 12 importance, its challenges and actionable solutions through a visually engaging and educational tool.</a:t>
            </a:r>
          </a:p>
          <a:p>
            <a:pPr algn="ctr">
              <a:lnSpc>
                <a:spcPts val="4415"/>
              </a:lnSpc>
            </a:pPr>
            <a:endParaRPr lang="en-US" sz="2597">
              <a:solidFill>
                <a:srgbClr val="0F4662"/>
              </a:solidFill>
              <a:latin typeface="Quicksand"/>
              <a:ea typeface="Quicksand"/>
              <a:cs typeface="Quicksand"/>
              <a:sym typeface="Quicksand"/>
            </a:endParaRPr>
          </a:p>
          <a:p>
            <a:pPr algn="ctr">
              <a:lnSpc>
                <a:spcPts val="4415"/>
              </a:lnSpc>
            </a:pPr>
            <a:r>
              <a:rPr lang="en-US" sz="2597">
                <a:solidFill>
                  <a:srgbClr val="0F4662"/>
                </a:solidFill>
                <a:latin typeface="Quicksand"/>
                <a:ea typeface="Quicksand"/>
                <a:cs typeface="Quicksand"/>
                <a:sym typeface="Quicksand"/>
              </a:rPr>
              <a:t>How the Interactive Map Aligns with This Goal​</a:t>
            </a:r>
          </a:p>
          <a:p>
            <a:pPr marL="560765" lvl="1" indent="-280382" algn="l">
              <a:lnSpc>
                <a:spcPts val="4415"/>
              </a:lnSpc>
              <a:buFont typeface="Arial"/>
              <a:buChar char="•"/>
            </a:pPr>
            <a:r>
              <a:rPr lang="en-US" sz="2597">
                <a:solidFill>
                  <a:srgbClr val="0F4662"/>
                </a:solidFill>
                <a:latin typeface="Quicksand"/>
                <a:ea typeface="Quicksand"/>
                <a:cs typeface="Quicksand"/>
                <a:sym typeface="Quicksand"/>
              </a:rPr>
              <a:t>The map allows users to:​</a:t>
            </a:r>
          </a:p>
          <a:p>
            <a:pPr marL="1121530" lvl="2" indent="-373843" algn="l">
              <a:lnSpc>
                <a:spcPts val="4415"/>
              </a:lnSpc>
              <a:buFont typeface="Arial"/>
              <a:buChar char="⚬"/>
            </a:pPr>
            <a:r>
              <a:rPr lang="en-US" sz="2597">
                <a:solidFill>
                  <a:srgbClr val="0F4662"/>
                </a:solidFill>
                <a:latin typeface="Quicksand"/>
                <a:ea typeface="Quicksand"/>
                <a:cs typeface="Quicksand"/>
                <a:sym typeface="Quicksand"/>
              </a:rPr>
              <a:t>Dive into sustainability initiatives by region.​</a:t>
            </a:r>
          </a:p>
          <a:p>
            <a:pPr marL="1121530" lvl="2" indent="-373843" algn="l">
              <a:lnSpc>
                <a:spcPts val="4415"/>
              </a:lnSpc>
              <a:buFont typeface="Arial"/>
              <a:buChar char="⚬"/>
            </a:pPr>
            <a:r>
              <a:rPr lang="en-US" sz="2597">
                <a:solidFill>
                  <a:srgbClr val="0F4662"/>
                </a:solidFill>
                <a:latin typeface="Quicksand"/>
                <a:ea typeface="Quicksand"/>
                <a:cs typeface="Quicksand"/>
                <a:sym typeface="Quicksand"/>
              </a:rPr>
              <a:t>Learn through text and quizzes​</a:t>
            </a:r>
          </a:p>
          <a:p>
            <a:pPr algn="ctr">
              <a:lnSpc>
                <a:spcPts val="4415"/>
              </a:lnSpc>
            </a:pPr>
            <a:endParaRPr lang="en-US" sz="2597">
              <a:solidFill>
                <a:srgbClr val="0F4662"/>
              </a:solidFill>
              <a:latin typeface="Quicksand"/>
              <a:ea typeface="Quicksand"/>
              <a:cs typeface="Quicksand"/>
              <a:sym typeface="Quicksand"/>
            </a:endParaRPr>
          </a:p>
          <a:p>
            <a:pPr marL="0" lvl="0" indent="0" algn="ctr">
              <a:lnSpc>
                <a:spcPts val="4415"/>
              </a:lnSpc>
            </a:pPr>
            <a:endParaRPr lang="en-US" sz="2597">
              <a:solidFill>
                <a:srgbClr val="0F4662"/>
              </a:solidFill>
              <a:latin typeface="Quicksand"/>
              <a:ea typeface="Quicksand"/>
              <a:cs typeface="Quicksand"/>
              <a:sym typeface="Quicksand"/>
            </a:endParaRPr>
          </a:p>
        </p:txBody>
      </p:sp>
      <p:sp>
        <p:nvSpPr>
          <p:cNvPr id="3" name="AutoShape 3"/>
          <p:cNvSpPr/>
          <p:nvPr/>
        </p:nvSpPr>
        <p:spPr>
          <a:xfrm>
            <a:off x="5897880" y="8810102"/>
            <a:ext cx="6492240" cy="0"/>
          </a:xfrm>
          <a:prstGeom prst="line">
            <a:avLst/>
          </a:prstGeom>
          <a:ln w="76200" cap="flat">
            <a:solidFill>
              <a:srgbClr val="0F4662"/>
            </a:solidFill>
            <a:prstDash val="solid"/>
            <a:headEnd type="none" w="sm" len="sm"/>
            <a:tailEnd type="none" w="sm" len="sm"/>
          </a:ln>
        </p:spPr>
        <p:txBody>
          <a:bodyPr/>
          <a:lstStyle/>
          <a:p>
            <a:endParaRPr lang="en-GB"/>
          </a:p>
        </p:txBody>
      </p:sp>
      <p:sp>
        <p:nvSpPr>
          <p:cNvPr id="4" name="TextBox 4"/>
          <p:cNvSpPr txBox="1"/>
          <p:nvPr/>
        </p:nvSpPr>
        <p:spPr>
          <a:xfrm>
            <a:off x="1028700" y="599709"/>
            <a:ext cx="9979849"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Goal and Alignment to SDG 12​</a:t>
            </a:r>
          </a:p>
        </p:txBody>
      </p:sp>
      <p:sp>
        <p:nvSpPr>
          <p:cNvPr id="5" name="Freeform 5"/>
          <p:cNvSpPr/>
          <p:nvPr/>
        </p:nvSpPr>
        <p:spPr>
          <a:xfrm>
            <a:off x="8304001" y="9008400"/>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6" name="AutoShape 6"/>
          <p:cNvSpPr/>
          <p:nvPr/>
        </p:nvSpPr>
        <p:spPr>
          <a:xfrm>
            <a:off x="5897880" y="2723627"/>
            <a:ext cx="6492240" cy="0"/>
          </a:xfrm>
          <a:prstGeom prst="line">
            <a:avLst/>
          </a:prstGeom>
          <a:ln w="76200" cap="flat">
            <a:solidFill>
              <a:srgbClr val="0F4662"/>
            </a:solidFill>
            <a:prstDash val="solid"/>
            <a:headEnd type="none" w="sm" len="sm"/>
            <a:tailEnd type="none" w="sm" len="sm"/>
          </a:ln>
        </p:spPr>
        <p:txBody>
          <a:bodyPr/>
          <a:lstStyle/>
          <a:p>
            <a:endParaRPr lang="en-GB"/>
          </a:p>
        </p:txBody>
      </p:sp>
      <p:sp>
        <p:nvSpPr>
          <p:cNvPr id="7" name="Freeform 7"/>
          <p:cNvSpPr/>
          <p:nvPr/>
        </p:nvSpPr>
        <p:spPr>
          <a:xfrm>
            <a:off x="8304001" y="2273703"/>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15579303" y="8243914"/>
            <a:ext cx="2608246" cy="2027911"/>
          </a:xfrm>
          <a:custGeom>
            <a:avLst/>
            <a:gdLst/>
            <a:ahLst/>
            <a:cxnLst/>
            <a:rect l="l" t="t" r="r" b="b"/>
            <a:pathLst>
              <a:path w="2608246" h="2027911">
                <a:moveTo>
                  <a:pt x="0" y="0"/>
                </a:moveTo>
                <a:lnTo>
                  <a:pt x="2608246" y="0"/>
                </a:lnTo>
                <a:lnTo>
                  <a:pt x="2608246" y="2027911"/>
                </a:lnTo>
                <a:lnTo>
                  <a:pt x="0" y="202791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sp>
        <p:nvSpPr>
          <p:cNvPr id="3" name="AutoShape 3"/>
          <p:cNvSpPr/>
          <p:nvPr/>
        </p:nvSpPr>
        <p:spPr>
          <a:xfrm>
            <a:off x="7103883" y="7549868"/>
            <a:ext cx="4344915" cy="0"/>
          </a:xfrm>
          <a:prstGeom prst="line">
            <a:avLst/>
          </a:prstGeom>
          <a:ln w="57150" cap="flat">
            <a:solidFill>
              <a:srgbClr val="7994A0"/>
            </a:solidFill>
            <a:prstDash val="solid"/>
            <a:headEnd type="none" w="sm" len="sm"/>
            <a:tailEnd type="none" w="sm" len="sm"/>
          </a:ln>
        </p:spPr>
        <p:txBody>
          <a:bodyPr/>
          <a:lstStyle/>
          <a:p>
            <a:endParaRPr lang="en-GB"/>
          </a:p>
        </p:txBody>
      </p:sp>
      <p:sp>
        <p:nvSpPr>
          <p:cNvPr id="4" name="AutoShape 4"/>
          <p:cNvSpPr/>
          <p:nvPr/>
        </p:nvSpPr>
        <p:spPr>
          <a:xfrm flipV="1">
            <a:off x="6785805" y="9258300"/>
            <a:ext cx="4716390" cy="0"/>
          </a:xfrm>
          <a:prstGeom prst="line">
            <a:avLst/>
          </a:prstGeom>
          <a:ln w="57150" cap="flat">
            <a:solidFill>
              <a:srgbClr val="7994A0"/>
            </a:solidFill>
            <a:prstDash val="solid"/>
            <a:headEnd type="none" w="sm" len="sm"/>
            <a:tailEnd type="none" w="sm" len="sm"/>
          </a:ln>
        </p:spPr>
        <p:txBody>
          <a:bodyPr/>
          <a:lstStyle/>
          <a:p>
            <a:endParaRPr lang="en-GB"/>
          </a:p>
        </p:txBody>
      </p:sp>
      <p:sp>
        <p:nvSpPr>
          <p:cNvPr id="5" name="TextBox 5"/>
          <p:cNvSpPr txBox="1"/>
          <p:nvPr/>
        </p:nvSpPr>
        <p:spPr>
          <a:xfrm>
            <a:off x="1024384" y="599709"/>
            <a:ext cx="140720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Project Concept​</a:t>
            </a:r>
          </a:p>
        </p:txBody>
      </p:sp>
      <p:sp>
        <p:nvSpPr>
          <p:cNvPr id="6" name="TextBox 6"/>
          <p:cNvSpPr txBox="1"/>
          <p:nvPr/>
        </p:nvSpPr>
        <p:spPr>
          <a:xfrm>
            <a:off x="1050585" y="4152373"/>
            <a:ext cx="5326345" cy="3214363"/>
          </a:xfrm>
          <a:prstGeom prst="rect">
            <a:avLst/>
          </a:prstGeom>
        </p:spPr>
        <p:txBody>
          <a:bodyPr lIns="0" tIns="0" rIns="0" bIns="0" rtlCol="0" anchor="t">
            <a:spAutoFit/>
          </a:bodyPr>
          <a:lstStyle/>
          <a:p>
            <a:pPr algn="l">
              <a:lnSpc>
                <a:spcPts val="2875"/>
              </a:lnSpc>
            </a:pPr>
            <a:r>
              <a:rPr lang="en-US" sz="2054">
                <a:solidFill>
                  <a:srgbClr val="0F4662"/>
                </a:solidFill>
                <a:latin typeface="Quicksand"/>
                <a:ea typeface="Quicksand"/>
                <a:cs typeface="Quicksand"/>
                <a:sym typeface="Quicksand"/>
              </a:rPr>
              <a:t>​</a:t>
            </a:r>
          </a:p>
          <a:p>
            <a:pPr marL="443503" lvl="1" indent="-221751" algn="l">
              <a:lnSpc>
                <a:spcPts val="2875"/>
              </a:lnSpc>
              <a:buFont typeface="Arial"/>
              <a:buChar char="•"/>
            </a:pPr>
            <a:r>
              <a:rPr lang="en-US" sz="2054">
                <a:solidFill>
                  <a:srgbClr val="0F4662"/>
                </a:solidFill>
                <a:latin typeface="Quicksand"/>
                <a:ea typeface="Quicksand"/>
                <a:cs typeface="Quicksand"/>
                <a:sym typeface="Quicksand"/>
              </a:rPr>
              <a:t>Quizzes to test and expand knowledge of sustainability​</a:t>
            </a:r>
          </a:p>
          <a:p>
            <a:pPr marL="443503" lvl="1" indent="-221751" algn="l">
              <a:lnSpc>
                <a:spcPts val="2875"/>
              </a:lnSpc>
              <a:buFont typeface="Arial"/>
              <a:buChar char="•"/>
            </a:pPr>
            <a:r>
              <a:rPr lang="en-US" sz="2054">
                <a:solidFill>
                  <a:srgbClr val="0F4662"/>
                </a:solidFill>
                <a:latin typeface="Quicksand"/>
                <a:ea typeface="Quicksand"/>
                <a:cs typeface="Quicksand"/>
                <a:sym typeface="Quicksand"/>
              </a:rPr>
              <a:t>Real-world examples: Company-specific sustainability practices​</a:t>
            </a:r>
          </a:p>
          <a:p>
            <a:pPr marL="443503" lvl="1" indent="-221751" algn="l">
              <a:lnSpc>
                <a:spcPts val="2875"/>
              </a:lnSpc>
              <a:buFont typeface="Arial"/>
              <a:buChar char="•"/>
            </a:pPr>
            <a:r>
              <a:rPr lang="en-US" sz="2054">
                <a:solidFill>
                  <a:srgbClr val="0F4662"/>
                </a:solidFill>
                <a:latin typeface="Quicksand"/>
                <a:ea typeface="Quicksand"/>
                <a:cs typeface="Quicksand"/>
                <a:sym typeface="Quicksand"/>
              </a:rPr>
              <a:t>Community engagement: Voting on impactful initiatives to encourage resognition of impactful efforts</a:t>
            </a:r>
          </a:p>
          <a:p>
            <a:pPr marL="0" lvl="0" indent="0" algn="l">
              <a:lnSpc>
                <a:spcPts val="2875"/>
              </a:lnSpc>
              <a:spcBef>
                <a:spcPct val="0"/>
              </a:spcBef>
            </a:pPr>
            <a:endParaRPr lang="en-US" sz="2054">
              <a:solidFill>
                <a:srgbClr val="0F4662"/>
              </a:solidFill>
              <a:latin typeface="Quicksand"/>
              <a:ea typeface="Quicksand"/>
              <a:cs typeface="Quicksand"/>
              <a:sym typeface="Quicksand"/>
            </a:endParaRPr>
          </a:p>
        </p:txBody>
      </p:sp>
      <p:sp>
        <p:nvSpPr>
          <p:cNvPr id="7" name="TextBox 7"/>
          <p:cNvSpPr txBox="1"/>
          <p:nvPr/>
        </p:nvSpPr>
        <p:spPr>
          <a:xfrm>
            <a:off x="1024384" y="3145405"/>
            <a:ext cx="5348229" cy="986155"/>
          </a:xfrm>
          <a:prstGeom prst="rect">
            <a:avLst/>
          </a:prstGeom>
        </p:spPr>
        <p:txBody>
          <a:bodyPr lIns="0" tIns="0" rIns="0" bIns="0" rtlCol="0" anchor="t">
            <a:spAutoFit/>
          </a:bodyPr>
          <a:lstStyle/>
          <a:p>
            <a:pPr marL="0" lvl="0" indent="0" algn="r">
              <a:lnSpc>
                <a:spcPts val="3919"/>
              </a:lnSpc>
              <a:spcBef>
                <a:spcPct val="0"/>
              </a:spcBef>
            </a:pPr>
            <a:r>
              <a:rPr lang="en-US" sz="2799" b="1">
                <a:solidFill>
                  <a:srgbClr val="0F4662"/>
                </a:solidFill>
                <a:latin typeface="Quicksand Bold"/>
                <a:ea typeface="Quicksand Bold"/>
                <a:cs typeface="Quicksand Bold"/>
                <a:sym typeface="Quicksand Bold"/>
              </a:rPr>
              <a:t>Key Features: (Interactive Learning for impact)</a:t>
            </a:r>
          </a:p>
        </p:txBody>
      </p:sp>
      <p:sp>
        <p:nvSpPr>
          <p:cNvPr id="8" name="TextBox 8"/>
          <p:cNvSpPr txBox="1"/>
          <p:nvPr/>
        </p:nvSpPr>
        <p:spPr>
          <a:xfrm>
            <a:off x="11911071" y="4157384"/>
            <a:ext cx="5348229" cy="3348990"/>
          </a:xfrm>
          <a:prstGeom prst="rect">
            <a:avLst/>
          </a:prstGeom>
        </p:spPr>
        <p:txBody>
          <a:bodyPr lIns="0" tIns="0" rIns="0" bIns="0" rtlCol="0" anchor="t">
            <a:spAutoFit/>
          </a:bodyPr>
          <a:lstStyle/>
          <a:p>
            <a:pPr algn="l">
              <a:lnSpc>
                <a:spcPts val="3359"/>
              </a:lnSpc>
            </a:pPr>
            <a:r>
              <a:rPr lang="en-US" sz="2400">
                <a:solidFill>
                  <a:srgbClr val="0F4662"/>
                </a:solidFill>
                <a:latin typeface="Quicksand"/>
                <a:ea typeface="Quicksand"/>
                <a:cs typeface="Quicksand"/>
                <a:sym typeface="Quicksand"/>
              </a:rPr>
              <a:t>By engaging with features such as learning modules, quiz, and voting, users take small but meaningful steps that contribute to broader awareness. These small actions act as "positive tipping points", creating cultural shifts in organisations and beyond.​</a:t>
            </a:r>
          </a:p>
          <a:p>
            <a:pPr marL="0" lvl="0" indent="0" algn="l">
              <a:lnSpc>
                <a:spcPts val="3359"/>
              </a:lnSpc>
              <a:spcBef>
                <a:spcPct val="0"/>
              </a:spcBef>
            </a:pPr>
            <a:endParaRPr lang="en-US" sz="2400">
              <a:solidFill>
                <a:srgbClr val="0F4662"/>
              </a:solidFill>
              <a:latin typeface="Quicksand"/>
              <a:ea typeface="Quicksand"/>
              <a:cs typeface="Quicksand"/>
              <a:sym typeface="Quicksand"/>
            </a:endParaRPr>
          </a:p>
        </p:txBody>
      </p:sp>
      <p:sp>
        <p:nvSpPr>
          <p:cNvPr id="9" name="TextBox 9"/>
          <p:cNvSpPr txBox="1"/>
          <p:nvPr/>
        </p:nvSpPr>
        <p:spPr>
          <a:xfrm>
            <a:off x="11911071" y="3145405"/>
            <a:ext cx="5348229" cy="9861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Small Actions as Positive Tipping Points​</a:t>
            </a:r>
          </a:p>
        </p:txBody>
      </p:sp>
      <p:sp>
        <p:nvSpPr>
          <p:cNvPr id="10" name="TextBox 10"/>
          <p:cNvSpPr txBox="1"/>
          <p:nvPr/>
        </p:nvSpPr>
        <p:spPr>
          <a:xfrm>
            <a:off x="6467727" y="7983573"/>
            <a:ext cx="5352545" cy="834390"/>
          </a:xfrm>
          <a:prstGeom prst="rect">
            <a:avLst/>
          </a:prstGeom>
        </p:spPr>
        <p:txBody>
          <a:bodyPr lIns="0" tIns="0" rIns="0" bIns="0" rtlCol="0" anchor="t">
            <a:spAutoFit/>
          </a:bodyPr>
          <a:lstStyle/>
          <a:p>
            <a:pPr marL="0" lvl="0" indent="0" algn="r">
              <a:lnSpc>
                <a:spcPts val="3359"/>
              </a:lnSpc>
              <a:spcBef>
                <a:spcPct val="0"/>
              </a:spcBef>
            </a:pPr>
            <a:r>
              <a:rPr lang="en-US" sz="2400">
                <a:solidFill>
                  <a:srgbClr val="0F4662"/>
                </a:solidFill>
                <a:latin typeface="Quicksand"/>
                <a:ea typeface="Quicksand"/>
                <a:cs typeface="Quicksand"/>
                <a:sym typeface="Quicksand"/>
              </a:rPr>
              <a:t>A tipping point is "a small change that makes a big difference to a system."​</a:t>
            </a:r>
          </a:p>
        </p:txBody>
      </p:sp>
      <p:sp>
        <p:nvSpPr>
          <p:cNvPr id="11" name="TextBox 11"/>
          <p:cNvSpPr txBox="1"/>
          <p:nvPr/>
        </p:nvSpPr>
        <p:spPr>
          <a:xfrm>
            <a:off x="6467727" y="7454618"/>
            <a:ext cx="5352545" cy="490855"/>
          </a:xfrm>
          <a:prstGeom prst="rect">
            <a:avLst/>
          </a:prstGeom>
        </p:spPr>
        <p:txBody>
          <a:bodyPr lIns="0" tIns="0" rIns="0" bIns="0" rtlCol="0" anchor="t">
            <a:spAutoFit/>
          </a:bodyPr>
          <a:lstStyle/>
          <a:p>
            <a:pPr marL="0" lvl="0" indent="0" algn="ctr">
              <a:lnSpc>
                <a:spcPts val="3919"/>
              </a:lnSpc>
              <a:spcBef>
                <a:spcPct val="0"/>
              </a:spcBef>
            </a:pPr>
            <a:r>
              <a:rPr lang="en-US" sz="2799" b="1">
                <a:solidFill>
                  <a:srgbClr val="0F4662"/>
                </a:solidFill>
                <a:latin typeface="Quicksand Bold"/>
                <a:ea typeface="Quicksand Bold"/>
                <a:cs typeface="Quicksand Bold"/>
                <a:sym typeface="Quicksand Bold"/>
              </a:rPr>
              <a:t>Definition</a:t>
            </a:r>
          </a:p>
        </p:txBody>
      </p:sp>
      <p:sp>
        <p:nvSpPr>
          <p:cNvPr id="12" name="Freeform 12"/>
          <p:cNvSpPr/>
          <p:nvPr/>
        </p:nvSpPr>
        <p:spPr>
          <a:xfrm>
            <a:off x="15579303" y="714009"/>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3" name="Freeform 13"/>
          <p:cNvSpPr/>
          <p:nvPr/>
        </p:nvSpPr>
        <p:spPr>
          <a:xfrm>
            <a:off x="1024384" y="9529723"/>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aphicFrame>
        <p:nvGraphicFramePr>
          <p:cNvPr id="2" name="Table 2"/>
          <p:cNvGraphicFramePr>
            <a:graphicFrameLocks noGrp="1"/>
          </p:cNvGraphicFramePr>
          <p:nvPr/>
        </p:nvGraphicFramePr>
        <p:xfrm>
          <a:off x="713049" y="3343426"/>
          <a:ext cx="7787808" cy="5486400"/>
        </p:xfrm>
        <a:graphic>
          <a:graphicData uri="http://schemas.openxmlformats.org/drawingml/2006/table">
            <a:tbl>
              <a:tblPr/>
              <a:tblGrid>
                <a:gridCol w="2595936">
                  <a:extLst>
                    <a:ext uri="{9D8B030D-6E8A-4147-A177-3AD203B41FA5}">
                      <a16:colId xmlns:a16="http://schemas.microsoft.com/office/drawing/2014/main" val="20000"/>
                    </a:ext>
                  </a:extLst>
                </a:gridCol>
                <a:gridCol w="2595936">
                  <a:extLst>
                    <a:ext uri="{9D8B030D-6E8A-4147-A177-3AD203B41FA5}">
                      <a16:colId xmlns:a16="http://schemas.microsoft.com/office/drawing/2014/main" val="20001"/>
                    </a:ext>
                  </a:extLst>
                </a:gridCol>
                <a:gridCol w="2595936">
                  <a:extLst>
                    <a:ext uri="{9D8B030D-6E8A-4147-A177-3AD203B41FA5}">
                      <a16:colId xmlns:a16="http://schemas.microsoft.com/office/drawing/2014/main" val="20002"/>
                    </a:ext>
                  </a:extLst>
                </a:gridCol>
              </a:tblGrid>
              <a:tr h="823439">
                <a:tc>
                  <a:txBody>
                    <a:bodyPr/>
                    <a:lstStyle/>
                    <a:p>
                      <a:pPr algn="l">
                        <a:lnSpc>
                          <a:spcPts val="2659"/>
                        </a:lnSpc>
                        <a:defRPr/>
                      </a:pPr>
                      <a:r>
                        <a:rPr lang="en-US" sz="1899">
                          <a:solidFill>
                            <a:srgbClr val="000000"/>
                          </a:solidFill>
                          <a:latin typeface="Quicksand"/>
                          <a:ea typeface="Quicksand"/>
                          <a:cs typeface="Quicksand"/>
                          <a:sym typeface="Quicksand"/>
                        </a:rPr>
                        <a:t>Feature​</a:t>
                      </a:r>
                      <a:endParaRPr lang="en-US" sz="1100"/>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Quicksand"/>
                          <a:ea typeface="Quicksand"/>
                          <a:cs typeface="Quicksand"/>
                          <a:sym typeface="Quicksand"/>
                        </a:rPr>
                        <a:t>Purpose​</a:t>
                      </a:r>
                      <a:endParaRPr lang="en-US" sz="1100"/>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Quicksand"/>
                          <a:ea typeface="Quicksand"/>
                          <a:cs typeface="Quicksand"/>
                          <a:sym typeface="Quicksand"/>
                        </a:rPr>
                        <a:t>Impact​</a:t>
                      </a:r>
                      <a:endParaRPr lang="en-US" sz="1100"/>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499041">
                <a:tc>
                  <a:txBody>
                    <a:bodyPr/>
                    <a:lstStyle/>
                    <a:p>
                      <a:pPr algn="l">
                        <a:lnSpc>
                          <a:spcPts val="2659"/>
                        </a:lnSpc>
                        <a:defRPr/>
                      </a:pPr>
                      <a:r>
                        <a:rPr lang="en-US" sz="1899">
                          <a:solidFill>
                            <a:srgbClr val="000000"/>
                          </a:solidFill>
                          <a:latin typeface="Quicksand"/>
                          <a:ea typeface="Quicksand"/>
                          <a:cs typeface="Quicksand"/>
                          <a:sym typeface="Quicksand"/>
                        </a:rPr>
                        <a:t>Interactive Quiz​</a:t>
                      </a:r>
                      <a:endParaRPr lang="en-US" sz="1100"/>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Quicksand"/>
                          <a:ea typeface="Quicksand"/>
                          <a:cs typeface="Quicksand"/>
                          <a:sym typeface="Quicksand"/>
                        </a:rPr>
                        <a:t>Test and expand knowledge of sustainability.​</a:t>
                      </a:r>
                      <a:endParaRPr lang="en-US" sz="1100"/>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Quicksand"/>
                          <a:ea typeface="Quicksand"/>
                          <a:cs typeface="Quicksand"/>
                          <a:sym typeface="Quicksand"/>
                        </a:rPr>
                        <a:t>Increases awareness and understanding of responsible consumption practices.​</a:t>
                      </a:r>
                      <a:endParaRPr lang="en-US" sz="1100"/>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163920">
                <a:tc>
                  <a:txBody>
                    <a:bodyPr/>
                    <a:lstStyle/>
                    <a:p>
                      <a:pPr algn="l">
                        <a:lnSpc>
                          <a:spcPts val="2520"/>
                        </a:lnSpc>
                        <a:defRPr/>
                      </a:pPr>
                      <a:r>
                        <a:rPr lang="en-US" sz="1800">
                          <a:solidFill>
                            <a:srgbClr val="000000"/>
                          </a:solidFill>
                          <a:latin typeface="Quicksand"/>
                          <a:ea typeface="Quicksand"/>
                          <a:cs typeface="Quicksand"/>
                          <a:sym typeface="Quicksand"/>
                        </a:rPr>
                        <a:t>Company Initiatives​</a:t>
                      </a:r>
                      <a:endParaRPr lang="en-US" sz="1100"/>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Quicksand"/>
                          <a:ea typeface="Quicksand"/>
                          <a:cs typeface="Quicksand"/>
                          <a:sym typeface="Quicksand"/>
                        </a:rPr>
                        <a:t>Highlight sustainability actions at workplaces.​</a:t>
                      </a:r>
                      <a:endParaRPr lang="en-US" sz="1100"/>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tc>
                  <a:txBody>
                    <a:bodyPr/>
                    <a:lstStyle/>
                    <a:p>
                      <a:pPr algn="l">
                        <a:lnSpc>
                          <a:spcPts val="2659"/>
                        </a:lnSpc>
                        <a:defRPr/>
                      </a:pPr>
                      <a:r>
                        <a:rPr lang="en-US" sz="1899">
                          <a:solidFill>
                            <a:srgbClr val="000000"/>
                          </a:solidFill>
                          <a:latin typeface="Quicksand"/>
                          <a:ea typeface="Quicksand"/>
                          <a:cs typeface="Quicksand"/>
                          <a:sym typeface="Quicksand"/>
                        </a:rPr>
                        <a:t>Drives engagement with real-world examples and drives recognition.​</a:t>
                      </a:r>
                      <a:endParaRPr lang="en-US" sz="1100"/>
                    </a:p>
                  </a:txBody>
                  <a:tcPr marL="190500" marR="190500" marT="190500" marB="190500" anchor="ctr">
                    <a:lnL w="28575" cap="flat" cmpd="sng" algn="ctr">
                      <a:solidFill>
                        <a:srgbClr val="000000"/>
                      </a:solidFill>
                      <a:prstDash val="solid"/>
                      <a:round/>
                      <a:headEnd type="none" w="med" len="med"/>
                      <a:tailEnd type="none" w="med" len="med"/>
                    </a:lnL>
                    <a:lnR w="28575" cap="flat" cmpd="sng" algn="ctr">
                      <a:solidFill>
                        <a:srgbClr val="000000"/>
                      </a:solidFill>
                      <a:prstDash val="solid"/>
                      <a:round/>
                      <a:headEnd type="none" w="med" len="med"/>
                      <a:tailEnd type="none" w="med" len="med"/>
                    </a:lnR>
                    <a:lnT w="28575" cap="flat" cmpd="sng" algn="ctr">
                      <a:solidFill>
                        <a:srgbClr val="000000"/>
                      </a:solidFill>
                      <a:prstDash val="solid"/>
                      <a:round/>
                      <a:headEnd type="none" w="med" len="med"/>
                      <a:tailEnd type="none" w="med" len="med"/>
                    </a:lnT>
                    <a:lnB w="2857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3" name="TextBox 3"/>
          <p:cNvSpPr txBox="1"/>
          <p:nvPr/>
        </p:nvSpPr>
        <p:spPr>
          <a:xfrm>
            <a:off x="1028700" y="599709"/>
            <a:ext cx="11537525"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Features of the interactive map​</a:t>
            </a:r>
          </a:p>
        </p:txBody>
      </p:sp>
      <p:sp>
        <p:nvSpPr>
          <p:cNvPr id="4" name="TextBox 4"/>
          <p:cNvSpPr txBox="1"/>
          <p:nvPr/>
        </p:nvSpPr>
        <p:spPr>
          <a:xfrm>
            <a:off x="10473087" y="3219601"/>
            <a:ext cx="7101285" cy="6144071"/>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Each feature of the tool is designed to showcase and engage with company-specific initiatives, creating positive tipping points for sustainability: ​</a:t>
            </a:r>
          </a:p>
          <a:p>
            <a:pPr algn="l">
              <a:lnSpc>
                <a:spcPts val="4079"/>
              </a:lnSpc>
            </a:pPr>
            <a:endParaRPr lang="en-US" sz="2400">
              <a:solidFill>
                <a:srgbClr val="0F4662"/>
              </a:solidFill>
              <a:latin typeface="Quicksand"/>
              <a:ea typeface="Quicksand"/>
              <a:cs typeface="Quicksand"/>
              <a:sym typeface="Quicksand"/>
            </a:endParaRP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Users explore real-world examples of responsible consumption and production at JP Morgan, BT Group, and Rokos Capital Management. ​</a:t>
            </a:r>
          </a:p>
          <a:p>
            <a:pPr algn="l">
              <a:lnSpc>
                <a:spcPts val="4079"/>
              </a:lnSpc>
            </a:pPr>
            <a:endParaRPr lang="en-US" sz="2400">
              <a:solidFill>
                <a:srgbClr val="0F4662"/>
              </a:solidFill>
              <a:latin typeface="Quicksand"/>
              <a:ea typeface="Quicksand"/>
              <a:cs typeface="Quicksand"/>
              <a:sym typeface="Quicksand"/>
            </a:endParaRP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Interactions like the quiz and voting allow users to reflect on these initiatives and contribute to raising awareness.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2779787" y="2961876"/>
            <a:ext cx="5385764" cy="6426664"/>
            <a:chOff x="0" y="0"/>
            <a:chExt cx="1418473" cy="1692619"/>
          </a:xfrm>
        </p:grpSpPr>
        <p:sp>
          <p:nvSpPr>
            <p:cNvPr id="3" name="Freeform 3"/>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txBody>
            <a:bodyPr/>
            <a:lstStyle/>
            <a:p>
              <a:endParaRPr lang="en-GB"/>
            </a:p>
          </p:txBody>
        </p:sp>
        <p:sp>
          <p:nvSpPr>
            <p:cNvPr id="4" name="TextBox 4"/>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5" name="Freeform 5"/>
          <p:cNvSpPr/>
          <p:nvPr/>
        </p:nvSpPr>
        <p:spPr>
          <a:xfrm>
            <a:off x="4298225" y="3382669"/>
            <a:ext cx="2348889" cy="2348889"/>
          </a:xfrm>
          <a:custGeom>
            <a:avLst/>
            <a:gdLst/>
            <a:ahLst/>
            <a:cxnLst/>
            <a:rect l="l" t="t" r="r" b="b"/>
            <a:pathLst>
              <a:path w="2348889" h="2348889">
                <a:moveTo>
                  <a:pt x="0" y="0"/>
                </a:moveTo>
                <a:lnTo>
                  <a:pt x="2348888" y="0"/>
                </a:lnTo>
                <a:lnTo>
                  <a:pt x="2348888" y="2348889"/>
                </a:lnTo>
                <a:lnTo>
                  <a:pt x="0" y="234888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grpSp>
        <p:nvGrpSpPr>
          <p:cNvPr id="6" name="Group 6"/>
          <p:cNvGrpSpPr/>
          <p:nvPr/>
        </p:nvGrpSpPr>
        <p:grpSpPr>
          <a:xfrm>
            <a:off x="11202276" y="2961876"/>
            <a:ext cx="5385764" cy="6426664"/>
            <a:chOff x="0" y="0"/>
            <a:chExt cx="1418473" cy="1692619"/>
          </a:xfrm>
        </p:grpSpPr>
        <p:sp>
          <p:nvSpPr>
            <p:cNvPr id="7" name="Freeform 7"/>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A9BECB"/>
            </a:solidFill>
          </p:spPr>
          <p:txBody>
            <a:bodyPr/>
            <a:lstStyle/>
            <a:p>
              <a:endParaRPr lang="en-GB"/>
            </a:p>
          </p:txBody>
        </p:sp>
        <p:sp>
          <p:nvSpPr>
            <p:cNvPr id="8" name="TextBox 8"/>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9" name="Freeform 9"/>
          <p:cNvSpPr/>
          <p:nvPr/>
        </p:nvSpPr>
        <p:spPr>
          <a:xfrm>
            <a:off x="12735661" y="3382669"/>
            <a:ext cx="2318994" cy="2348889"/>
          </a:xfrm>
          <a:custGeom>
            <a:avLst/>
            <a:gdLst/>
            <a:ahLst/>
            <a:cxnLst/>
            <a:rect l="l" t="t" r="r" b="b"/>
            <a:pathLst>
              <a:path w="2318994" h="2348889">
                <a:moveTo>
                  <a:pt x="0" y="0"/>
                </a:moveTo>
                <a:lnTo>
                  <a:pt x="2318994" y="0"/>
                </a:lnTo>
                <a:lnTo>
                  <a:pt x="2318994" y="2348889"/>
                </a:lnTo>
                <a:lnTo>
                  <a:pt x="0" y="23488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GB"/>
          </a:p>
        </p:txBody>
      </p:sp>
      <p:sp>
        <p:nvSpPr>
          <p:cNvPr id="10" name="TextBox 10"/>
          <p:cNvSpPr txBox="1"/>
          <p:nvPr/>
        </p:nvSpPr>
        <p:spPr>
          <a:xfrm>
            <a:off x="1028700" y="599709"/>
            <a:ext cx="8855721" cy="1085149"/>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Originality and Engagment</a:t>
            </a:r>
          </a:p>
        </p:txBody>
      </p:sp>
      <p:sp>
        <p:nvSpPr>
          <p:cNvPr id="11" name="TextBox 11"/>
          <p:cNvSpPr txBox="1"/>
          <p:nvPr/>
        </p:nvSpPr>
        <p:spPr>
          <a:xfrm>
            <a:off x="2921726" y="6424573"/>
            <a:ext cx="5101887" cy="3057128"/>
          </a:xfrm>
          <a:prstGeom prst="rect">
            <a:avLst/>
          </a:prstGeom>
        </p:spPr>
        <p:txBody>
          <a:bodyPr lIns="0" tIns="0" rIns="0" bIns="0" rtlCol="0" anchor="t">
            <a:spAutoFit/>
          </a:bodyPr>
          <a:lstStyle/>
          <a:p>
            <a:pPr marL="518160" lvl="1" indent="-259080" algn="l">
              <a:lnSpc>
                <a:spcPts val="4079"/>
              </a:lnSpc>
              <a:buFont typeface="Arial"/>
              <a:buChar char="•"/>
            </a:pPr>
            <a:r>
              <a:rPr lang="en-US" sz="2400">
                <a:solidFill>
                  <a:srgbClr val="0F4662"/>
                </a:solidFill>
                <a:latin typeface="Quicksand"/>
                <a:ea typeface="Quicksand"/>
                <a:cs typeface="Quicksand"/>
                <a:sym typeface="Quicksand"/>
              </a:rPr>
              <a:t>Users click on map segments to explore sustainability initiatives specific to JP Morgan, BT Group, and Rokos Capital Management.​</a:t>
            </a:r>
          </a:p>
          <a:p>
            <a:pPr algn="l">
              <a:lnSpc>
                <a:spcPts val="4079"/>
              </a:lnSpc>
            </a:pPr>
            <a:endParaRPr lang="en-US" sz="2400">
              <a:solidFill>
                <a:srgbClr val="0F4662"/>
              </a:solidFill>
              <a:latin typeface="Quicksand"/>
              <a:ea typeface="Quicksand"/>
              <a:cs typeface="Quicksand"/>
              <a:sym typeface="Quicksand"/>
            </a:endParaRPr>
          </a:p>
        </p:txBody>
      </p:sp>
      <p:sp>
        <p:nvSpPr>
          <p:cNvPr id="12" name="TextBox 12"/>
          <p:cNvSpPr txBox="1"/>
          <p:nvPr/>
        </p:nvSpPr>
        <p:spPr>
          <a:xfrm>
            <a:off x="2921726" y="5914223"/>
            <a:ext cx="5101887" cy="464820"/>
          </a:xfrm>
          <a:prstGeom prst="rect">
            <a:avLst/>
          </a:prstGeom>
        </p:spPr>
        <p:txBody>
          <a:bodyPr lIns="0" tIns="0" rIns="0" bIns="0" rtlCol="0" anchor="t">
            <a:spAutoFit/>
          </a:bodyPr>
          <a:lstStyle/>
          <a:p>
            <a:pPr marL="0" lvl="0" indent="0" algn="l">
              <a:lnSpc>
                <a:spcPts val="3779"/>
              </a:lnSpc>
              <a:spcBef>
                <a:spcPct val="0"/>
              </a:spcBef>
            </a:pPr>
            <a:r>
              <a:rPr lang="en-US" sz="2700" b="1">
                <a:solidFill>
                  <a:srgbClr val="0F4662"/>
                </a:solidFill>
                <a:latin typeface="Quicksand Bold"/>
                <a:ea typeface="Quicksand Bold"/>
                <a:cs typeface="Quicksand Bold"/>
                <a:sym typeface="Quicksand Bold"/>
              </a:rPr>
              <a:t>Explore Sustainable initiatives</a:t>
            </a:r>
          </a:p>
        </p:txBody>
      </p:sp>
      <p:sp>
        <p:nvSpPr>
          <p:cNvPr id="13" name="TextBox 13"/>
          <p:cNvSpPr txBox="1"/>
          <p:nvPr/>
        </p:nvSpPr>
        <p:spPr>
          <a:xfrm>
            <a:off x="11344215" y="6424573"/>
            <a:ext cx="5101887" cy="2542844"/>
          </a:xfrm>
          <a:prstGeom prst="rect">
            <a:avLst/>
          </a:prstGeom>
        </p:spPr>
        <p:txBody>
          <a:bodyPr lIns="0" tIns="0" rIns="0" bIns="0" rtlCol="0" anchor="t">
            <a:spAutoFit/>
          </a:bodyPr>
          <a:lstStyle/>
          <a:p>
            <a:pPr marL="518160" lvl="1" indent="-259080" algn="l">
              <a:lnSpc>
                <a:spcPts val="4079"/>
              </a:lnSpc>
              <a:buFont typeface="Arial"/>
              <a:buChar char="•"/>
            </a:pPr>
            <a:r>
              <a:rPr lang="en-US" sz="2400">
                <a:solidFill>
                  <a:srgbClr val="0F4662"/>
                </a:solidFill>
                <a:latin typeface="Quicksand"/>
                <a:ea typeface="Quicksand"/>
                <a:cs typeface="Quicksand"/>
                <a:sym typeface="Quicksand"/>
              </a:rPr>
              <a:t>Quizzes test understanding and provide instant feedback, reinforcing knowledge about responsible consumption and production.​</a:t>
            </a:r>
          </a:p>
        </p:txBody>
      </p:sp>
      <p:sp>
        <p:nvSpPr>
          <p:cNvPr id="14" name="TextBox 14"/>
          <p:cNvSpPr txBox="1"/>
          <p:nvPr/>
        </p:nvSpPr>
        <p:spPr>
          <a:xfrm>
            <a:off x="11344215" y="5914223"/>
            <a:ext cx="5101887" cy="464820"/>
          </a:xfrm>
          <a:prstGeom prst="rect">
            <a:avLst/>
          </a:prstGeom>
        </p:spPr>
        <p:txBody>
          <a:bodyPr lIns="0" tIns="0" rIns="0" bIns="0" rtlCol="0" anchor="t">
            <a:spAutoFit/>
          </a:bodyPr>
          <a:lstStyle/>
          <a:p>
            <a:pPr marL="0" lvl="0" indent="0" algn="l">
              <a:lnSpc>
                <a:spcPts val="3779"/>
              </a:lnSpc>
              <a:spcBef>
                <a:spcPct val="0"/>
              </a:spcBef>
            </a:pPr>
            <a:r>
              <a:rPr lang="en-US" sz="2700" b="1">
                <a:solidFill>
                  <a:srgbClr val="0F4662"/>
                </a:solidFill>
                <a:latin typeface="Quicksand Bold"/>
                <a:ea typeface="Quicksand Bold"/>
                <a:cs typeface="Quicksand Bold"/>
                <a:sym typeface="Quicksand Bold"/>
              </a:rPr>
              <a:t>Knowledge Testing</a:t>
            </a:r>
          </a:p>
        </p:txBody>
      </p:sp>
      <p:sp>
        <p:nvSpPr>
          <p:cNvPr id="15" name="AutoShape 15"/>
          <p:cNvSpPr/>
          <p:nvPr/>
        </p:nvSpPr>
        <p:spPr>
          <a:xfrm>
            <a:off x="10767060" y="990600"/>
            <a:ext cx="6492240" cy="0"/>
          </a:xfrm>
          <a:prstGeom prst="line">
            <a:avLst/>
          </a:prstGeom>
          <a:ln w="76200" cap="flat">
            <a:solidFill>
              <a:srgbClr val="0F4662"/>
            </a:solidFill>
            <a:prstDash val="solid"/>
            <a:headEnd type="none" w="sm" len="sm"/>
            <a:tailEnd type="none" w="sm" len="sm"/>
          </a:ln>
        </p:spPr>
        <p:txBody>
          <a:bodyPr/>
          <a:lstStyle/>
          <a:p>
            <a:endParaRPr lang="en-GB"/>
          </a:p>
        </p:txBody>
      </p:sp>
      <p:sp>
        <p:nvSpPr>
          <p:cNvPr id="16" name="TextBox 16"/>
          <p:cNvSpPr txBox="1"/>
          <p:nvPr/>
        </p:nvSpPr>
        <p:spPr>
          <a:xfrm>
            <a:off x="1028700" y="1618183"/>
            <a:ext cx="8887938" cy="490822"/>
          </a:xfrm>
          <a:prstGeom prst="rect">
            <a:avLst/>
          </a:prstGeom>
        </p:spPr>
        <p:txBody>
          <a:bodyPr lIns="0" tIns="0" rIns="0" bIns="0" rtlCol="0" anchor="t">
            <a:spAutoFit/>
          </a:bodyPr>
          <a:lstStyle/>
          <a:p>
            <a:pPr algn="ctr">
              <a:lnSpc>
                <a:spcPts val="3919"/>
              </a:lnSpc>
              <a:spcBef>
                <a:spcPct val="0"/>
              </a:spcBef>
            </a:pPr>
            <a:r>
              <a:rPr lang="en-US" sz="2799">
                <a:solidFill>
                  <a:srgbClr val="0F4662"/>
                </a:solidFill>
                <a:latin typeface="Quicksand"/>
                <a:ea typeface="Quicksand"/>
                <a:cs typeface="Quicksand"/>
                <a:sym typeface="Quicksand"/>
              </a:rPr>
              <a:t>Our website stands out for its dynamic interactivity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05089" y="1809453"/>
            <a:ext cx="7785883" cy="7448847"/>
            <a:chOff x="0" y="0"/>
            <a:chExt cx="1206237" cy="1154021"/>
          </a:xfrm>
        </p:grpSpPr>
        <p:sp>
          <p:nvSpPr>
            <p:cNvPr id="3" name="Freeform 3"/>
            <p:cNvSpPr/>
            <p:nvPr/>
          </p:nvSpPr>
          <p:spPr>
            <a:xfrm>
              <a:off x="0" y="0"/>
              <a:ext cx="1206237" cy="1154021"/>
            </a:xfrm>
            <a:custGeom>
              <a:avLst/>
              <a:gdLst/>
              <a:ahLst/>
              <a:cxnLst/>
              <a:rect l="l" t="t" r="r" b="b"/>
              <a:pathLst>
                <a:path w="1206237" h="1154021">
                  <a:moveTo>
                    <a:pt x="22870" y="0"/>
                  </a:moveTo>
                  <a:lnTo>
                    <a:pt x="1183367" y="0"/>
                  </a:lnTo>
                  <a:cubicBezTo>
                    <a:pt x="1189432" y="0"/>
                    <a:pt x="1195250" y="2410"/>
                    <a:pt x="1199539" y="6699"/>
                  </a:cubicBezTo>
                  <a:cubicBezTo>
                    <a:pt x="1203827" y="10987"/>
                    <a:pt x="1206237" y="16805"/>
                    <a:pt x="1206237" y="22870"/>
                  </a:cubicBezTo>
                  <a:lnTo>
                    <a:pt x="1206237" y="1131151"/>
                  </a:lnTo>
                  <a:cubicBezTo>
                    <a:pt x="1206237" y="1137217"/>
                    <a:pt x="1203827" y="1143034"/>
                    <a:pt x="1199539" y="1147323"/>
                  </a:cubicBezTo>
                  <a:cubicBezTo>
                    <a:pt x="1195250" y="1151612"/>
                    <a:pt x="1189432" y="1154021"/>
                    <a:pt x="1183367" y="1154021"/>
                  </a:cubicBezTo>
                  <a:lnTo>
                    <a:pt x="22870" y="1154021"/>
                  </a:lnTo>
                  <a:cubicBezTo>
                    <a:pt x="16805" y="1154021"/>
                    <a:pt x="10987" y="1151612"/>
                    <a:pt x="6699" y="1147323"/>
                  </a:cubicBezTo>
                  <a:cubicBezTo>
                    <a:pt x="2410" y="1143034"/>
                    <a:pt x="0" y="1137217"/>
                    <a:pt x="0" y="1131151"/>
                  </a:cubicBezTo>
                  <a:lnTo>
                    <a:pt x="0" y="22870"/>
                  </a:lnTo>
                  <a:cubicBezTo>
                    <a:pt x="0" y="16805"/>
                    <a:pt x="2410" y="10987"/>
                    <a:pt x="6699" y="6699"/>
                  </a:cubicBezTo>
                  <a:cubicBezTo>
                    <a:pt x="10987" y="2410"/>
                    <a:pt x="16805" y="0"/>
                    <a:pt x="22870" y="0"/>
                  </a:cubicBezTo>
                  <a:close/>
                </a:path>
              </a:pathLst>
            </a:custGeom>
            <a:blipFill>
              <a:blip r:embed="rId2"/>
              <a:stretch>
                <a:fillRect l="-26536" r="-26536"/>
              </a:stretch>
            </a:blipFill>
          </p:spPr>
          <p:txBody>
            <a:bodyPr/>
            <a:lstStyle/>
            <a:p>
              <a:endParaRPr lang="en-GB"/>
            </a:p>
          </p:txBody>
        </p:sp>
      </p:grpSp>
      <p:grpSp>
        <p:nvGrpSpPr>
          <p:cNvPr id="4" name="Group 4"/>
          <p:cNvGrpSpPr/>
          <p:nvPr/>
        </p:nvGrpSpPr>
        <p:grpSpPr>
          <a:xfrm>
            <a:off x="8449761" y="0"/>
            <a:ext cx="9838239" cy="10287000"/>
            <a:chOff x="0" y="0"/>
            <a:chExt cx="2591141" cy="2709333"/>
          </a:xfrm>
        </p:grpSpPr>
        <p:sp>
          <p:nvSpPr>
            <p:cNvPr id="5" name="Freeform 5"/>
            <p:cNvSpPr/>
            <p:nvPr/>
          </p:nvSpPr>
          <p:spPr>
            <a:xfrm>
              <a:off x="0" y="0"/>
              <a:ext cx="2591141" cy="2709333"/>
            </a:xfrm>
            <a:custGeom>
              <a:avLst/>
              <a:gdLst/>
              <a:ahLst/>
              <a:cxnLst/>
              <a:rect l="l" t="t" r="r" b="b"/>
              <a:pathLst>
                <a:path w="2591141" h="2709333">
                  <a:moveTo>
                    <a:pt x="0" y="0"/>
                  </a:moveTo>
                  <a:lnTo>
                    <a:pt x="2591141" y="0"/>
                  </a:lnTo>
                  <a:lnTo>
                    <a:pt x="2591141" y="2709333"/>
                  </a:lnTo>
                  <a:lnTo>
                    <a:pt x="0" y="2709333"/>
                  </a:lnTo>
                  <a:close/>
                </a:path>
              </a:pathLst>
            </a:custGeom>
            <a:solidFill>
              <a:srgbClr val="DBE5EA"/>
            </a:solidFill>
          </p:spPr>
          <p:txBody>
            <a:bodyPr/>
            <a:lstStyle/>
            <a:p>
              <a:endParaRPr lang="en-GB"/>
            </a:p>
          </p:txBody>
        </p:sp>
        <p:sp>
          <p:nvSpPr>
            <p:cNvPr id="6" name="TextBox 6"/>
            <p:cNvSpPr txBox="1"/>
            <p:nvPr/>
          </p:nvSpPr>
          <p:spPr>
            <a:xfrm>
              <a:off x="0" y="-123825"/>
              <a:ext cx="2591141" cy="2833158"/>
            </a:xfrm>
            <a:prstGeom prst="rect">
              <a:avLst/>
            </a:prstGeom>
          </p:spPr>
          <p:txBody>
            <a:bodyPr lIns="50800" tIns="50800" rIns="50800" bIns="50800" rtlCol="0" anchor="ctr"/>
            <a:lstStyle/>
            <a:p>
              <a:pPr algn="ctr">
                <a:lnSpc>
                  <a:spcPts val="4079"/>
                </a:lnSpc>
              </a:pPr>
              <a:endParaRPr/>
            </a:p>
          </p:txBody>
        </p:sp>
      </p:grpSp>
      <p:sp>
        <p:nvSpPr>
          <p:cNvPr id="7" name="AutoShape 7"/>
          <p:cNvSpPr/>
          <p:nvPr/>
        </p:nvSpPr>
        <p:spPr>
          <a:xfrm>
            <a:off x="1028700" y="9741523"/>
            <a:ext cx="6492240" cy="0"/>
          </a:xfrm>
          <a:prstGeom prst="line">
            <a:avLst/>
          </a:prstGeom>
          <a:ln w="76200" cap="flat">
            <a:solidFill>
              <a:srgbClr val="0F4662"/>
            </a:solidFill>
            <a:prstDash val="solid"/>
            <a:headEnd type="none" w="sm" len="sm"/>
            <a:tailEnd type="none" w="sm" len="sm"/>
          </a:ln>
        </p:spPr>
        <p:txBody>
          <a:bodyPr/>
          <a:lstStyle/>
          <a:p>
            <a:endParaRPr lang="en-GB"/>
          </a:p>
        </p:txBody>
      </p:sp>
      <p:sp>
        <p:nvSpPr>
          <p:cNvPr id="8" name="AutoShape 8"/>
          <p:cNvSpPr/>
          <p:nvPr/>
        </p:nvSpPr>
        <p:spPr>
          <a:xfrm>
            <a:off x="10799420" y="454737"/>
            <a:ext cx="6492240" cy="0"/>
          </a:xfrm>
          <a:prstGeom prst="line">
            <a:avLst/>
          </a:prstGeom>
          <a:ln w="76200" cap="flat">
            <a:solidFill>
              <a:srgbClr val="0F4662"/>
            </a:solidFill>
            <a:prstDash val="solid"/>
            <a:headEnd type="none" w="sm" len="sm"/>
            <a:tailEnd type="none" w="sm" len="sm"/>
          </a:ln>
        </p:spPr>
        <p:txBody>
          <a:bodyPr/>
          <a:lstStyle/>
          <a:p>
            <a:endParaRPr lang="en-GB"/>
          </a:p>
        </p:txBody>
      </p:sp>
      <p:sp>
        <p:nvSpPr>
          <p:cNvPr id="9" name="TextBox 9"/>
          <p:cNvSpPr txBox="1"/>
          <p:nvPr/>
        </p:nvSpPr>
        <p:spPr>
          <a:xfrm>
            <a:off x="1028700" y="599709"/>
            <a:ext cx="9480749" cy="1085149"/>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Collaboration</a:t>
            </a:r>
          </a:p>
        </p:txBody>
      </p:sp>
      <p:sp>
        <p:nvSpPr>
          <p:cNvPr id="10" name="TextBox 10"/>
          <p:cNvSpPr txBox="1"/>
          <p:nvPr/>
        </p:nvSpPr>
        <p:spPr>
          <a:xfrm>
            <a:off x="8560202" y="853239"/>
            <a:ext cx="9617357" cy="1692275"/>
          </a:xfrm>
          <a:prstGeom prst="rect">
            <a:avLst/>
          </a:prstGeom>
        </p:spPr>
        <p:txBody>
          <a:bodyPr lIns="0" tIns="0" rIns="0" bIns="0" rtlCol="0" anchor="t">
            <a:spAutoFit/>
          </a:bodyPr>
          <a:lstStyle/>
          <a:p>
            <a:pPr marL="431801" lvl="1" indent="-215900" algn="l">
              <a:lnSpc>
                <a:spcPts val="3400"/>
              </a:lnSpc>
              <a:buFont typeface="Arial"/>
              <a:buChar char="•"/>
            </a:pPr>
            <a:r>
              <a:rPr lang="en-US" sz="2000">
                <a:solidFill>
                  <a:srgbClr val="0F4662"/>
                </a:solidFill>
                <a:latin typeface="Quicksand"/>
                <a:ea typeface="Quicksand"/>
                <a:cs typeface="Quicksand"/>
                <a:sym typeface="Quicksand"/>
              </a:rPr>
              <a:t>Regular Communication: We held Microsoft Teams meetings twice a week to review progress, share feedback, and ensure alignment​</a:t>
            </a:r>
          </a:p>
          <a:p>
            <a:pPr marL="431801" lvl="1" indent="-215900" algn="l">
              <a:lnSpc>
                <a:spcPts val="3400"/>
              </a:lnSpc>
              <a:buFont typeface="Arial"/>
              <a:buChar char="•"/>
            </a:pPr>
            <a:r>
              <a:rPr lang="en-US" sz="2000">
                <a:solidFill>
                  <a:srgbClr val="0F4662"/>
                </a:solidFill>
                <a:latin typeface="Quicksand"/>
                <a:ea typeface="Quicksand"/>
                <a:cs typeface="Quicksand"/>
                <a:sym typeface="Quicksand"/>
              </a:rPr>
              <a:t>Ongoing Collaboration: Team members stayed connected through calls and messages to address challenges and provide updates​</a:t>
            </a:r>
          </a:p>
        </p:txBody>
      </p:sp>
      <p:sp>
        <p:nvSpPr>
          <p:cNvPr id="11" name="TextBox 11"/>
          <p:cNvSpPr txBox="1"/>
          <p:nvPr/>
        </p:nvSpPr>
        <p:spPr>
          <a:xfrm>
            <a:off x="8684976" y="7100398"/>
            <a:ext cx="9492582" cy="2978150"/>
          </a:xfrm>
          <a:prstGeom prst="rect">
            <a:avLst/>
          </a:prstGeom>
        </p:spPr>
        <p:txBody>
          <a:bodyPr lIns="0" tIns="0" rIns="0" bIns="0" rtlCol="0" anchor="t">
            <a:spAutoFit/>
          </a:bodyPr>
          <a:lstStyle/>
          <a:p>
            <a:pPr algn="l">
              <a:lnSpc>
                <a:spcPts val="3400"/>
              </a:lnSpc>
            </a:pPr>
            <a:r>
              <a:rPr lang="en-US" sz="2000">
                <a:solidFill>
                  <a:srgbClr val="0F4662"/>
                </a:solidFill>
                <a:latin typeface="Quicksand"/>
                <a:ea typeface="Quicksand"/>
                <a:cs typeface="Quicksand"/>
                <a:sym typeface="Quicksand"/>
              </a:rPr>
              <a:t>The toolkit is designed to complement the web application, including:​</a:t>
            </a:r>
          </a:p>
          <a:p>
            <a:pPr marL="431801" lvl="1" indent="-215900" algn="l">
              <a:lnSpc>
                <a:spcPts val="3400"/>
              </a:lnSpc>
              <a:buFont typeface="Arial"/>
              <a:buChar char="•"/>
            </a:pPr>
            <a:r>
              <a:rPr lang="en-US" sz="2000">
                <a:solidFill>
                  <a:srgbClr val="0F4662"/>
                </a:solidFill>
                <a:latin typeface="Quicksand"/>
                <a:ea typeface="Quicksand"/>
                <a:cs typeface="Quicksand"/>
                <a:sym typeface="Quicksand"/>
              </a:rPr>
              <a:t>User Guide: Step-by-step instructions for navigating the map and its features.​</a:t>
            </a:r>
          </a:p>
          <a:p>
            <a:pPr marL="431801" lvl="1" indent="-215900" algn="l">
              <a:lnSpc>
                <a:spcPts val="3400"/>
              </a:lnSpc>
              <a:buFont typeface="Arial"/>
              <a:buChar char="•"/>
            </a:pPr>
            <a:r>
              <a:rPr lang="en-US" sz="2000">
                <a:solidFill>
                  <a:srgbClr val="0F4662"/>
                </a:solidFill>
                <a:latin typeface="Quicksand"/>
                <a:ea typeface="Quicksand"/>
                <a:cs typeface="Quicksand"/>
                <a:sym typeface="Quicksand"/>
              </a:rPr>
              <a:t>Awareness Resources: Additional materials to deepen understanding of SDG 12.</a:t>
            </a:r>
          </a:p>
          <a:p>
            <a:pPr marL="431801" lvl="1" indent="-215900" algn="l">
              <a:lnSpc>
                <a:spcPts val="3400"/>
              </a:lnSpc>
              <a:buFont typeface="Arial"/>
              <a:buChar char="•"/>
            </a:pPr>
            <a:r>
              <a:rPr lang="en-US" sz="2000">
                <a:solidFill>
                  <a:srgbClr val="0F4662"/>
                </a:solidFill>
                <a:latin typeface="Quicksand"/>
                <a:ea typeface="Quicksand"/>
                <a:cs typeface="Quicksand"/>
                <a:sym typeface="Quicksand"/>
              </a:rPr>
              <a:t>Implementation Tips: Suggestions for promoting the map within workplaces and other contexts.</a:t>
            </a:r>
          </a:p>
        </p:txBody>
      </p:sp>
      <p:sp>
        <p:nvSpPr>
          <p:cNvPr id="12" name="TextBox 12"/>
          <p:cNvSpPr txBox="1"/>
          <p:nvPr/>
        </p:nvSpPr>
        <p:spPr>
          <a:xfrm>
            <a:off x="8684976" y="3251427"/>
            <a:ext cx="9492582" cy="3406775"/>
          </a:xfrm>
          <a:prstGeom prst="rect">
            <a:avLst/>
          </a:prstGeom>
        </p:spPr>
        <p:txBody>
          <a:bodyPr lIns="0" tIns="0" rIns="0" bIns="0" rtlCol="0" anchor="t">
            <a:spAutoFit/>
          </a:bodyPr>
          <a:lstStyle/>
          <a:p>
            <a:pPr marL="431801" lvl="1" indent="-215900" algn="l">
              <a:lnSpc>
                <a:spcPts val="3400"/>
              </a:lnSpc>
              <a:buFont typeface="Arial"/>
              <a:buChar char="•"/>
            </a:pPr>
            <a:r>
              <a:rPr lang="en-US" sz="2000">
                <a:solidFill>
                  <a:srgbClr val="0F4662"/>
                </a:solidFill>
                <a:latin typeface="Quicksand"/>
                <a:ea typeface="Quicksand"/>
                <a:cs typeface="Quicksand"/>
                <a:sym typeface="Quicksand"/>
              </a:rPr>
              <a:t>Team Leader: Managed forms, organised meetings with advisors, and coordinated overall project efforts.​</a:t>
            </a:r>
          </a:p>
          <a:p>
            <a:pPr marL="431801" lvl="1" indent="-215900" algn="l">
              <a:lnSpc>
                <a:spcPts val="3400"/>
              </a:lnSpc>
              <a:buFont typeface="Arial"/>
              <a:buChar char="•"/>
            </a:pPr>
            <a:r>
              <a:rPr lang="en-US" sz="2000">
                <a:solidFill>
                  <a:srgbClr val="0F4662"/>
                </a:solidFill>
                <a:latin typeface="Quicksand"/>
                <a:ea typeface="Quicksand"/>
                <a:cs typeface="Quicksand"/>
                <a:sym typeface="Quicksand"/>
              </a:rPr>
              <a:t>Project Strategist: Created a comprehensive rationale, ensured project met requirements specified, and designed external communications.</a:t>
            </a:r>
          </a:p>
          <a:p>
            <a:pPr marL="431801" lvl="1" indent="-215900" algn="l">
              <a:lnSpc>
                <a:spcPts val="3400"/>
              </a:lnSpc>
              <a:buFont typeface="Arial"/>
              <a:buChar char="•"/>
            </a:pPr>
            <a:r>
              <a:rPr lang="en-US" sz="2000">
                <a:solidFill>
                  <a:srgbClr val="0F4662"/>
                </a:solidFill>
                <a:latin typeface="Quicksand"/>
                <a:ea typeface="Quicksand"/>
                <a:cs typeface="Quicksand"/>
                <a:sym typeface="Quicksand"/>
              </a:rPr>
              <a:t>Developers (2): Collaborated closely to implement the interactive map's features and met regularly with the toolkit creator.​</a:t>
            </a:r>
          </a:p>
          <a:p>
            <a:pPr marL="431801" lvl="1" indent="-215900" algn="l">
              <a:lnSpc>
                <a:spcPts val="3400"/>
              </a:lnSpc>
              <a:buFont typeface="Arial"/>
              <a:buChar char="•"/>
            </a:pPr>
            <a:r>
              <a:rPr lang="en-US" sz="2000">
                <a:solidFill>
                  <a:srgbClr val="0F4662"/>
                </a:solidFill>
                <a:latin typeface="Quicksand"/>
                <a:ea typeface="Quicksand"/>
                <a:cs typeface="Quicksand"/>
                <a:sym typeface="Quicksand"/>
              </a:rPr>
              <a:t>Toolkit Creator: Developed the supporting toolkit, ensuring it aligned with the tool and project goals.​</a:t>
            </a:r>
          </a:p>
        </p:txBody>
      </p:sp>
      <p:sp>
        <p:nvSpPr>
          <p:cNvPr id="13" name="TextBox 13"/>
          <p:cNvSpPr txBox="1"/>
          <p:nvPr/>
        </p:nvSpPr>
        <p:spPr>
          <a:xfrm>
            <a:off x="8684976" y="425651"/>
            <a:ext cx="8444393" cy="473001"/>
          </a:xfrm>
          <a:prstGeom prst="rect">
            <a:avLst/>
          </a:prstGeom>
        </p:spPr>
        <p:txBody>
          <a:bodyPr lIns="0" tIns="0" rIns="0" bIns="0" rtlCol="0" anchor="t">
            <a:spAutoFit/>
          </a:bodyPr>
          <a:lstStyle/>
          <a:p>
            <a:pPr marL="0" lvl="0" indent="0" algn="l">
              <a:lnSpc>
                <a:spcPts val="3909"/>
              </a:lnSpc>
            </a:pPr>
            <a:r>
              <a:rPr lang="en-US" sz="2299" b="1">
                <a:solidFill>
                  <a:srgbClr val="0F4662"/>
                </a:solidFill>
                <a:latin typeface="Quicksand Bold"/>
                <a:ea typeface="Quicksand Bold"/>
                <a:cs typeface="Quicksand Bold"/>
                <a:sym typeface="Quicksand Bold"/>
              </a:rPr>
              <a:t>Effective Teamwork:</a:t>
            </a:r>
          </a:p>
        </p:txBody>
      </p:sp>
      <p:sp>
        <p:nvSpPr>
          <p:cNvPr id="14" name="TextBox 14"/>
          <p:cNvSpPr txBox="1"/>
          <p:nvPr/>
        </p:nvSpPr>
        <p:spPr>
          <a:xfrm>
            <a:off x="8684976" y="6627398"/>
            <a:ext cx="8606683" cy="463475"/>
          </a:xfrm>
          <a:prstGeom prst="rect">
            <a:avLst/>
          </a:prstGeom>
        </p:spPr>
        <p:txBody>
          <a:bodyPr lIns="0" tIns="0" rIns="0" bIns="0" rtlCol="0" anchor="t">
            <a:spAutoFit/>
          </a:bodyPr>
          <a:lstStyle/>
          <a:p>
            <a:pPr marL="0" lvl="0" indent="0" algn="l">
              <a:lnSpc>
                <a:spcPts val="3910"/>
              </a:lnSpc>
            </a:pPr>
            <a:r>
              <a:rPr lang="en-US" sz="2300" b="1">
                <a:solidFill>
                  <a:srgbClr val="0F4662"/>
                </a:solidFill>
                <a:latin typeface="Quicksand Bold"/>
                <a:ea typeface="Quicksand Bold"/>
                <a:cs typeface="Quicksand Bold"/>
                <a:sym typeface="Quicksand Bold"/>
              </a:rPr>
              <a:t>Toolkit contents:</a:t>
            </a:r>
          </a:p>
        </p:txBody>
      </p:sp>
      <p:sp>
        <p:nvSpPr>
          <p:cNvPr id="15" name="TextBox 15"/>
          <p:cNvSpPr txBox="1"/>
          <p:nvPr/>
        </p:nvSpPr>
        <p:spPr>
          <a:xfrm>
            <a:off x="8603831" y="2809230"/>
            <a:ext cx="8606683" cy="463475"/>
          </a:xfrm>
          <a:prstGeom prst="rect">
            <a:avLst/>
          </a:prstGeom>
        </p:spPr>
        <p:txBody>
          <a:bodyPr lIns="0" tIns="0" rIns="0" bIns="0" rtlCol="0" anchor="t">
            <a:spAutoFit/>
          </a:bodyPr>
          <a:lstStyle/>
          <a:p>
            <a:pPr marL="0" lvl="0" indent="0" algn="l">
              <a:lnSpc>
                <a:spcPts val="3910"/>
              </a:lnSpc>
            </a:pPr>
            <a:r>
              <a:rPr lang="en-US" sz="2300" b="1">
                <a:solidFill>
                  <a:srgbClr val="0F4662"/>
                </a:solidFill>
                <a:latin typeface="Quicksand Bold"/>
                <a:ea typeface="Quicksand Bold"/>
                <a:cs typeface="Quicksand Bold"/>
                <a:sym typeface="Quicksand Bold"/>
              </a:rPr>
              <a:t>Roles and Contributions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3660651"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txBody>
            <a:bodyPr/>
            <a:lstStyle/>
            <a:p>
              <a:endParaRPr lang="en-GB"/>
            </a:p>
          </p:txBody>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grpSp>
        <p:nvGrpSpPr>
          <p:cNvPr id="5" name="Group 5"/>
          <p:cNvGrpSpPr/>
          <p:nvPr/>
        </p:nvGrpSpPr>
        <p:grpSpPr>
          <a:xfrm>
            <a:off x="12351784" y="1684924"/>
            <a:ext cx="5344227" cy="7573376"/>
            <a:chOff x="0" y="0"/>
            <a:chExt cx="827961" cy="1173314"/>
          </a:xfrm>
        </p:grpSpPr>
        <p:sp>
          <p:nvSpPr>
            <p:cNvPr id="6" name="Freeform 6"/>
            <p:cNvSpPr/>
            <p:nvPr/>
          </p:nvSpPr>
          <p:spPr>
            <a:xfrm>
              <a:off x="0" y="0"/>
              <a:ext cx="827961" cy="1173314"/>
            </a:xfrm>
            <a:custGeom>
              <a:avLst/>
              <a:gdLst/>
              <a:ahLst/>
              <a:cxnLst/>
              <a:rect l="l" t="t" r="r" b="b"/>
              <a:pathLst>
                <a:path w="827961" h="1173314">
                  <a:moveTo>
                    <a:pt x="33319" y="0"/>
                  </a:moveTo>
                  <a:lnTo>
                    <a:pt x="794642" y="0"/>
                  </a:lnTo>
                  <a:cubicBezTo>
                    <a:pt x="813043" y="0"/>
                    <a:pt x="827961" y="14917"/>
                    <a:pt x="827961" y="33319"/>
                  </a:cubicBezTo>
                  <a:lnTo>
                    <a:pt x="827961" y="1139995"/>
                  </a:lnTo>
                  <a:cubicBezTo>
                    <a:pt x="827961" y="1158397"/>
                    <a:pt x="813043" y="1173314"/>
                    <a:pt x="794642" y="1173314"/>
                  </a:cubicBezTo>
                  <a:lnTo>
                    <a:pt x="33319" y="1173314"/>
                  </a:lnTo>
                  <a:cubicBezTo>
                    <a:pt x="14917" y="1173314"/>
                    <a:pt x="0" y="1158397"/>
                    <a:pt x="0" y="1139995"/>
                  </a:cubicBezTo>
                  <a:lnTo>
                    <a:pt x="0" y="33319"/>
                  </a:lnTo>
                  <a:cubicBezTo>
                    <a:pt x="0" y="14917"/>
                    <a:pt x="14917" y="0"/>
                    <a:pt x="33319" y="0"/>
                  </a:cubicBezTo>
                  <a:close/>
                </a:path>
              </a:pathLst>
            </a:custGeom>
            <a:blipFill>
              <a:blip r:embed="rId2"/>
              <a:stretch>
                <a:fillRect t="-2059" b="-2059"/>
              </a:stretch>
            </a:blipFill>
          </p:spPr>
          <p:txBody>
            <a:bodyPr/>
            <a:lstStyle/>
            <a:p>
              <a:endParaRPr lang="en-GB"/>
            </a:p>
          </p:txBody>
        </p:sp>
      </p:grpSp>
      <p:sp>
        <p:nvSpPr>
          <p:cNvPr id="7" name="TextBox 7"/>
          <p:cNvSpPr txBox="1"/>
          <p:nvPr/>
        </p:nvSpPr>
        <p:spPr>
          <a:xfrm>
            <a:off x="1028700" y="599709"/>
            <a:ext cx="10144817" cy="1085252"/>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User-friendly and Accessibility</a:t>
            </a:r>
          </a:p>
        </p:txBody>
      </p:sp>
      <p:sp>
        <p:nvSpPr>
          <p:cNvPr id="8" name="TextBox 8"/>
          <p:cNvSpPr txBox="1"/>
          <p:nvPr/>
        </p:nvSpPr>
        <p:spPr>
          <a:xfrm>
            <a:off x="392350" y="1561136"/>
            <a:ext cx="11051810" cy="2028974"/>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The tool utilises the Google Maps API, enabling an interactive and visually engaging experience​</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This technology ensures the resource is scalable and can accommodate a growing number of users and locations seamlessly</a:t>
            </a:r>
          </a:p>
        </p:txBody>
      </p:sp>
      <p:sp>
        <p:nvSpPr>
          <p:cNvPr id="9" name="TextBox 9"/>
          <p:cNvSpPr txBox="1"/>
          <p:nvPr/>
        </p:nvSpPr>
        <p:spPr>
          <a:xfrm>
            <a:off x="392350" y="4552625"/>
            <a:ext cx="11738070" cy="3057748"/>
          </a:xfrm>
          <a:prstGeom prst="rect">
            <a:avLst/>
          </a:prstGeom>
        </p:spPr>
        <p:txBody>
          <a:bodyPr lIns="0" tIns="0" rIns="0" bIns="0" rtlCol="0" anchor="t">
            <a:spAutoFit/>
          </a:bodyPr>
          <a:lstStyle/>
          <a:p>
            <a:pPr marL="518160" lvl="1" indent="-259080" algn="l">
              <a:lnSpc>
                <a:spcPts val="4079"/>
              </a:lnSpc>
              <a:buFont typeface="Arial"/>
              <a:buChar char="•"/>
            </a:pPr>
            <a:r>
              <a:rPr lang="en-US" sz="2400">
                <a:solidFill>
                  <a:srgbClr val="0F4662"/>
                </a:solidFill>
                <a:latin typeface="Quicksand"/>
                <a:ea typeface="Quicksand"/>
                <a:cs typeface="Quicksand"/>
                <a:sym typeface="Quicksand"/>
              </a:rPr>
              <a:t>Clear Visual Design: Easy-to-navigate interface suitable for diverse tech skill levels.​</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Multi-Device Compatibility: Accessible on desktops, tablets, and mobile devices.​</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Text-to-Speech Functionality: Ensures accessibility for visually impaired users.​</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High-Contrast Modes: Enhances visibility for users with visual impairments.​</a:t>
            </a:r>
          </a:p>
          <a:p>
            <a:pPr marL="518160" lvl="1" indent="-259080" algn="l">
              <a:lnSpc>
                <a:spcPts val="4079"/>
              </a:lnSpc>
              <a:buFont typeface="Arial"/>
              <a:buChar char="•"/>
            </a:pPr>
            <a:r>
              <a:rPr lang="en-US" sz="2400">
                <a:solidFill>
                  <a:srgbClr val="0F4662"/>
                </a:solidFill>
                <a:latin typeface="Quicksand"/>
                <a:ea typeface="Quicksand"/>
                <a:cs typeface="Quicksand"/>
                <a:sym typeface="Quicksand"/>
              </a:rPr>
              <a:t>Adjustable Text Size: Accommodates users with different vision needs.</a:t>
            </a:r>
          </a:p>
        </p:txBody>
      </p:sp>
      <p:sp>
        <p:nvSpPr>
          <p:cNvPr id="10" name="TextBox 10"/>
          <p:cNvSpPr txBox="1"/>
          <p:nvPr/>
        </p:nvSpPr>
        <p:spPr>
          <a:xfrm>
            <a:off x="392350" y="8343160"/>
            <a:ext cx="10527757" cy="1000199"/>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The resource can easily integrate additional locations, initiatives, and features to remain relevant as sustainability efforts evolve. ​</a:t>
            </a:r>
          </a:p>
        </p:txBody>
      </p:sp>
      <p:sp>
        <p:nvSpPr>
          <p:cNvPr id="11" name="TextBox 11"/>
          <p:cNvSpPr txBox="1"/>
          <p:nvPr/>
        </p:nvSpPr>
        <p:spPr>
          <a:xfrm>
            <a:off x="392350" y="4111226"/>
            <a:ext cx="10527757" cy="565225"/>
          </a:xfrm>
          <a:prstGeom prst="rect">
            <a:avLst/>
          </a:prstGeom>
        </p:spPr>
        <p:txBody>
          <a:bodyPr lIns="0" tIns="0" rIns="0" bIns="0" rtlCol="0" anchor="t">
            <a:spAutoFit/>
          </a:bodyPr>
          <a:lstStyle/>
          <a:p>
            <a:pPr marL="0" lvl="0" indent="0" algn="l">
              <a:lnSpc>
                <a:spcPts val="4759"/>
              </a:lnSpc>
            </a:pPr>
            <a:r>
              <a:rPr lang="en-US" sz="2799" b="1">
                <a:solidFill>
                  <a:srgbClr val="0F4662"/>
                </a:solidFill>
                <a:latin typeface="Quicksand Bold"/>
                <a:ea typeface="Quicksand Bold"/>
                <a:cs typeface="Quicksand Bold"/>
                <a:sym typeface="Quicksand Bold"/>
              </a:rPr>
              <a:t>Inclusivity and Accessibility Features</a:t>
            </a:r>
          </a:p>
        </p:txBody>
      </p:sp>
      <p:sp>
        <p:nvSpPr>
          <p:cNvPr id="12" name="TextBox 12"/>
          <p:cNvSpPr txBox="1"/>
          <p:nvPr/>
        </p:nvSpPr>
        <p:spPr>
          <a:xfrm>
            <a:off x="392350" y="7901761"/>
            <a:ext cx="10527757" cy="565225"/>
          </a:xfrm>
          <a:prstGeom prst="rect">
            <a:avLst/>
          </a:prstGeom>
        </p:spPr>
        <p:txBody>
          <a:bodyPr lIns="0" tIns="0" rIns="0" bIns="0" rtlCol="0" anchor="t">
            <a:spAutoFit/>
          </a:bodyPr>
          <a:lstStyle/>
          <a:p>
            <a:pPr marL="0" lvl="0" indent="0" algn="l">
              <a:lnSpc>
                <a:spcPts val="4759"/>
              </a:lnSpc>
            </a:pPr>
            <a:r>
              <a:rPr lang="en-US" sz="2799" b="1">
                <a:solidFill>
                  <a:srgbClr val="0F4662"/>
                </a:solidFill>
                <a:latin typeface="Quicksand Bold"/>
                <a:ea typeface="Quicksand Bold"/>
                <a:cs typeface="Quicksand Bold"/>
                <a:sym typeface="Quicksand Bold"/>
              </a:rPr>
              <a:t>Scalability for Wider Impact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1579</Words>
  <Application>Microsoft Office PowerPoint</Application>
  <PresentationFormat>Custom</PresentationFormat>
  <Paragraphs>169</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Quicksand Bold</vt:lpstr>
      <vt:lpstr>Quicksand Semi-Bold</vt:lpstr>
      <vt:lpstr>Cormorant Garamond Bold Italics</vt:lpstr>
      <vt:lpstr>Akzidenz-Grotesk</vt:lpstr>
      <vt:lpstr>Bold Ink</vt:lpstr>
      <vt:lpstr>Arial</vt:lpstr>
      <vt:lpstr>Quicksand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Fantastic Five​</dc:title>
  <cp:lastModifiedBy>Zainab Onikoyi (TUL R)</cp:lastModifiedBy>
  <cp:revision>3</cp:revision>
  <dcterms:created xsi:type="dcterms:W3CDTF">2006-08-16T00:00:00Z</dcterms:created>
  <dcterms:modified xsi:type="dcterms:W3CDTF">2024-12-02T15:32:49Z</dcterms:modified>
  <dc:identifier>DAGYFbs3P4E</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5818d02-8d25-4bb9-b27c-e4db64670887_Enabled">
    <vt:lpwstr>true</vt:lpwstr>
  </property>
  <property fmtid="{D5CDD505-2E9C-101B-9397-08002B2CF9AE}" pid="3" name="MSIP_Label_55818d02-8d25-4bb9-b27c-e4db64670887_SetDate">
    <vt:lpwstr>2024-12-02T13:33:07Z</vt:lpwstr>
  </property>
  <property fmtid="{D5CDD505-2E9C-101B-9397-08002B2CF9AE}" pid="4" name="MSIP_Label_55818d02-8d25-4bb9-b27c-e4db64670887_Method">
    <vt:lpwstr>Standard</vt:lpwstr>
  </property>
  <property fmtid="{D5CDD505-2E9C-101B-9397-08002B2CF9AE}" pid="5" name="MSIP_Label_55818d02-8d25-4bb9-b27c-e4db64670887_Name">
    <vt:lpwstr>55818d02-8d25-4bb9-b27c-e4db64670887</vt:lpwstr>
  </property>
  <property fmtid="{D5CDD505-2E9C-101B-9397-08002B2CF9AE}" pid="6" name="MSIP_Label_55818d02-8d25-4bb9-b27c-e4db64670887_SiteId">
    <vt:lpwstr>a7f35688-9c00-4d5e-ba41-29f146377ab0</vt:lpwstr>
  </property>
  <property fmtid="{D5CDD505-2E9C-101B-9397-08002B2CF9AE}" pid="7" name="MSIP_Label_55818d02-8d25-4bb9-b27c-e4db64670887_ActionId">
    <vt:lpwstr>a41c52e4-10e5-4864-ae5a-607b3ed0ff66</vt:lpwstr>
  </property>
  <property fmtid="{D5CDD505-2E9C-101B-9397-08002B2CF9AE}" pid="8" name="MSIP_Label_55818d02-8d25-4bb9-b27c-e4db64670887_ContentBits">
    <vt:lpwstr>0</vt:lpwstr>
  </property>
</Properties>
</file>

<file path=docProps/thumbnail.jpeg>
</file>